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79" r:id="rId3"/>
    <p:sldId id="371" r:id="rId4"/>
    <p:sldId id="329" r:id="rId5"/>
    <p:sldId id="330" r:id="rId6"/>
    <p:sldId id="369" r:id="rId7"/>
    <p:sldId id="361" r:id="rId8"/>
    <p:sldId id="370" r:id="rId9"/>
    <p:sldId id="382" r:id="rId10"/>
    <p:sldId id="362" r:id="rId11"/>
    <p:sldId id="372" r:id="rId12"/>
    <p:sldId id="364" r:id="rId13"/>
    <p:sldId id="373" r:id="rId14"/>
    <p:sldId id="374" r:id="rId15"/>
    <p:sldId id="375" r:id="rId16"/>
    <p:sldId id="376" r:id="rId17"/>
    <p:sldId id="380" r:id="rId18"/>
    <p:sldId id="377" r:id="rId19"/>
    <p:sldId id="381" r:id="rId20"/>
    <p:sldId id="378" r:id="rId21"/>
    <p:sldId id="276" r:id="rId22"/>
    <p:sldId id="338" r:id="rId23"/>
    <p:sldId id="340" r:id="rId24"/>
    <p:sldId id="349" r:id="rId25"/>
    <p:sldId id="350" r:id="rId26"/>
    <p:sldId id="351" r:id="rId27"/>
    <p:sldId id="352" r:id="rId28"/>
    <p:sldId id="353" r:id="rId29"/>
    <p:sldId id="355" r:id="rId30"/>
    <p:sldId id="354" r:id="rId31"/>
    <p:sldId id="342" r:id="rId32"/>
    <p:sldId id="34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B0BE"/>
    <a:srgbClr val="97D2D0"/>
    <a:srgbClr val="BA6A74"/>
    <a:srgbClr val="3E3E3E"/>
    <a:srgbClr val="B4D2DD"/>
    <a:srgbClr val="D8DCE5"/>
    <a:srgbClr val="B0B7BF"/>
    <a:srgbClr val="E7E8EA"/>
    <a:srgbClr val="92B0C7"/>
    <a:srgbClr val="C8C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8" autoAdjust="0"/>
    <p:restoredTop sz="95256" autoAdjust="0"/>
  </p:normalViewPr>
  <p:slideViewPr>
    <p:cSldViewPr snapToGrid="0" showGuides="1">
      <p:cViewPr varScale="1">
        <p:scale>
          <a:sx n="63" d="100"/>
          <a:sy n="63" d="100"/>
        </p:scale>
        <p:origin x="108" y="384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C2050-5D4E-4C33-B99D-8894AE04E6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FDDD9-AEBB-4963-8F92-A379ECEA05C5}">
      <dgm:prSet/>
      <dgm:spPr>
        <a:solidFill>
          <a:srgbClr val="32B0BE"/>
        </a:solidFill>
        <a:ln>
          <a:solidFill>
            <a:srgbClr val="32B0BE"/>
          </a:solidFill>
        </a:ln>
      </dgm:spPr>
      <dgm:t>
        <a:bodyPr/>
        <a:lstStyle/>
        <a:p>
          <a:r>
            <a:rPr lang="ko-KR" altLang="en-US" dirty="0">
              <a:latin typeface="+mj-ea"/>
              <a:ea typeface="+mj-ea"/>
            </a:rPr>
            <a:t>사용자가 미리 예약한 숙소의 위치를 입력</a:t>
          </a:r>
          <a:endParaRPr lang="en-US" dirty="0">
            <a:latin typeface="+mj-ea"/>
            <a:ea typeface="+mj-ea"/>
          </a:endParaRPr>
        </a:p>
      </dgm:t>
    </dgm:pt>
    <dgm:pt modelId="{CF2B40EF-0188-4EAE-B54C-1CB444B60CF9}" type="parTrans" cxnId="{E8EFCFA6-C4C4-4E79-AA9F-2F058706F8B7}">
      <dgm:prSet/>
      <dgm:spPr/>
      <dgm:t>
        <a:bodyPr/>
        <a:lstStyle/>
        <a:p>
          <a:endParaRPr lang="en-US"/>
        </a:p>
      </dgm:t>
    </dgm:pt>
    <dgm:pt modelId="{3C9AC66B-2823-499D-97B1-DB71B5EE3B78}" type="sibTrans" cxnId="{E8EFCFA6-C4C4-4E79-AA9F-2F058706F8B7}">
      <dgm:prSet/>
      <dgm:spPr>
        <a:ln w="31750">
          <a:solidFill>
            <a:srgbClr val="32B0BE"/>
          </a:solidFill>
        </a:ln>
      </dgm:spPr>
      <dgm:t>
        <a:bodyPr/>
        <a:lstStyle/>
        <a:p>
          <a:endParaRPr lang="en-US" dirty="0"/>
        </a:p>
      </dgm:t>
    </dgm:pt>
    <dgm:pt modelId="{940CDDDE-E66E-4849-9AB6-6316D564A135}">
      <dgm:prSet/>
      <dgm:spPr>
        <a:solidFill>
          <a:srgbClr val="32B0BE"/>
        </a:solidFill>
        <a:ln>
          <a:solidFill>
            <a:srgbClr val="32B0BE"/>
          </a:solidFill>
        </a:ln>
      </dgm:spPr>
      <dgm:t>
        <a:bodyPr/>
        <a:lstStyle/>
        <a:p>
          <a:r>
            <a:rPr lang="ko-KR" altLang="en-US" dirty="0">
              <a:latin typeface="+mj-ea"/>
              <a:ea typeface="+mj-ea"/>
            </a:rPr>
            <a:t>사용자의 카테고리 및 주제 선택</a:t>
          </a:r>
          <a:endParaRPr lang="en-US" dirty="0">
            <a:latin typeface="+mj-ea"/>
            <a:ea typeface="+mj-ea"/>
          </a:endParaRPr>
        </a:p>
      </dgm:t>
    </dgm:pt>
    <dgm:pt modelId="{4AB6EDFA-A65B-471D-9BAA-4FB0F6D84FC6}" type="parTrans" cxnId="{16178184-042D-421D-9BC0-C538657D50E4}">
      <dgm:prSet/>
      <dgm:spPr/>
      <dgm:t>
        <a:bodyPr/>
        <a:lstStyle/>
        <a:p>
          <a:endParaRPr lang="en-US"/>
        </a:p>
      </dgm:t>
    </dgm:pt>
    <dgm:pt modelId="{999D759C-1524-4DD4-9905-32D236E43E3A}" type="sibTrans" cxnId="{16178184-042D-421D-9BC0-C538657D50E4}">
      <dgm:prSet/>
      <dgm:spPr>
        <a:ln w="31750">
          <a:solidFill>
            <a:srgbClr val="32B0BE"/>
          </a:solidFill>
        </a:ln>
      </dgm:spPr>
      <dgm:t>
        <a:bodyPr/>
        <a:lstStyle/>
        <a:p>
          <a:endParaRPr lang="en-US"/>
        </a:p>
      </dgm:t>
    </dgm:pt>
    <dgm:pt modelId="{6A41F619-EF3E-4F78-B4EF-1E77D62C5064}">
      <dgm:prSet/>
      <dgm:spPr>
        <a:solidFill>
          <a:srgbClr val="32B0BE"/>
        </a:solidFill>
        <a:ln>
          <a:solidFill>
            <a:srgbClr val="32B0BE"/>
          </a:solidFill>
        </a:ln>
      </dgm:spPr>
      <dgm:t>
        <a:bodyPr/>
        <a:lstStyle/>
        <a:p>
          <a:r>
            <a:rPr lang="ko-KR" altLang="en-US" dirty="0">
              <a:latin typeface="+mj-ea"/>
              <a:ea typeface="+mj-ea"/>
            </a:rPr>
            <a:t>입력 받은 숙소의 위치와 날씨 카테고리를 조합</a:t>
          </a:r>
          <a:endParaRPr lang="en-US" dirty="0">
            <a:latin typeface="+mj-ea"/>
            <a:ea typeface="+mj-ea"/>
          </a:endParaRPr>
        </a:p>
      </dgm:t>
    </dgm:pt>
    <dgm:pt modelId="{DCB967B9-4F47-445E-A381-F81E787C25C5}" type="parTrans" cxnId="{CD365360-BEEC-479E-89C2-A897F9C1EAF9}">
      <dgm:prSet/>
      <dgm:spPr/>
      <dgm:t>
        <a:bodyPr/>
        <a:lstStyle/>
        <a:p>
          <a:endParaRPr lang="en-US"/>
        </a:p>
      </dgm:t>
    </dgm:pt>
    <dgm:pt modelId="{C88E5E45-9391-4E79-AA35-A77B54E3ED06}" type="sibTrans" cxnId="{CD365360-BEEC-479E-89C2-A897F9C1EAF9}">
      <dgm:prSet/>
      <dgm:spPr>
        <a:ln w="31750"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77C1237E-247A-4533-AB35-8D16A4FA6D3F}">
      <dgm:prSet/>
      <dgm:spPr>
        <a:solidFill>
          <a:srgbClr val="32B0BE"/>
        </a:solidFill>
        <a:ln>
          <a:solidFill>
            <a:srgbClr val="32B0BE"/>
          </a:solidFill>
        </a:ln>
      </dgm:spPr>
      <dgm:t>
        <a:bodyPr/>
        <a:lstStyle/>
        <a:p>
          <a:r>
            <a:rPr lang="ko-KR" altLang="en-US" dirty="0">
              <a:latin typeface="+mj-ea"/>
              <a:ea typeface="+mj-ea"/>
            </a:rPr>
            <a:t>날씨를 기준으로 실내 혹은 실외 코스 결과 도출</a:t>
          </a:r>
          <a:endParaRPr lang="en-US" dirty="0">
            <a:latin typeface="+mj-ea"/>
            <a:ea typeface="+mj-ea"/>
          </a:endParaRPr>
        </a:p>
      </dgm:t>
    </dgm:pt>
    <dgm:pt modelId="{CFA56C39-F454-423C-9C60-CA7FDF761B38}" type="parTrans" cxnId="{3680FE50-2C12-464C-B7B2-58AFF6321CAA}">
      <dgm:prSet/>
      <dgm:spPr/>
      <dgm:t>
        <a:bodyPr/>
        <a:lstStyle/>
        <a:p>
          <a:endParaRPr lang="en-US"/>
        </a:p>
      </dgm:t>
    </dgm:pt>
    <dgm:pt modelId="{24A64CA8-484D-4981-8FEF-DB05C3AAC2CC}" type="sibTrans" cxnId="{3680FE50-2C12-464C-B7B2-58AFF6321CAA}">
      <dgm:prSet/>
      <dgm:spPr>
        <a:ln w="31750">
          <a:solidFill>
            <a:srgbClr val="32B0BE"/>
          </a:solidFill>
        </a:ln>
      </dgm:spPr>
      <dgm:t>
        <a:bodyPr/>
        <a:lstStyle/>
        <a:p>
          <a:endParaRPr lang="en-US"/>
        </a:p>
      </dgm:t>
    </dgm:pt>
    <dgm:pt modelId="{6356EFCD-2E6C-4989-93B1-42FF1E0EC45D}">
      <dgm:prSet/>
      <dgm:spPr>
        <a:solidFill>
          <a:srgbClr val="32B0BE"/>
        </a:solidFill>
        <a:ln>
          <a:solidFill>
            <a:srgbClr val="32B0BE"/>
          </a:solidFill>
        </a:ln>
      </dgm:spPr>
      <dgm:t>
        <a:bodyPr/>
        <a:lstStyle/>
        <a:p>
          <a:r>
            <a:rPr lang="ko-KR" dirty="0">
              <a:latin typeface="+mj-ea"/>
              <a:ea typeface="+mj-ea"/>
            </a:rPr>
            <a:t>코스는 총 </a:t>
          </a:r>
          <a:r>
            <a:rPr lang="en-US" dirty="0">
              <a:latin typeface="+mj-ea"/>
              <a:ea typeface="+mj-ea"/>
            </a:rPr>
            <a:t>2</a:t>
          </a:r>
          <a:r>
            <a:rPr lang="ko-KR" dirty="0">
              <a:latin typeface="+mj-ea"/>
              <a:ea typeface="+mj-ea"/>
            </a:rPr>
            <a:t>개가 나오며 각 코스에는 </a:t>
          </a:r>
          <a:r>
            <a:rPr lang="en-US" dirty="0">
              <a:latin typeface="+mj-ea"/>
              <a:ea typeface="+mj-ea"/>
            </a:rPr>
            <a:t>4</a:t>
          </a:r>
          <a:r>
            <a:rPr lang="ko-KR" dirty="0">
              <a:latin typeface="+mj-ea"/>
              <a:ea typeface="+mj-ea"/>
            </a:rPr>
            <a:t>개의 서로 다른 장소가 나옴</a:t>
          </a:r>
          <a:endParaRPr lang="en-US" dirty="0">
            <a:latin typeface="+mj-ea"/>
            <a:ea typeface="+mj-ea"/>
          </a:endParaRPr>
        </a:p>
      </dgm:t>
    </dgm:pt>
    <dgm:pt modelId="{9F7EA6C3-0C76-49E0-A10F-CB6B70557901}" type="parTrans" cxnId="{C73B647E-CECD-4D39-AAE2-252565D167A9}">
      <dgm:prSet/>
      <dgm:spPr/>
      <dgm:t>
        <a:bodyPr/>
        <a:lstStyle/>
        <a:p>
          <a:endParaRPr lang="en-US"/>
        </a:p>
      </dgm:t>
    </dgm:pt>
    <dgm:pt modelId="{E03A4AF0-6415-4979-B8D1-02F39C659B4F}" type="sibTrans" cxnId="{C73B647E-CECD-4D39-AAE2-252565D167A9}">
      <dgm:prSet/>
      <dgm:spPr>
        <a:ln w="31750">
          <a:solidFill>
            <a:srgbClr val="32B0BE"/>
          </a:solidFill>
        </a:ln>
      </dgm:spPr>
      <dgm:t>
        <a:bodyPr/>
        <a:lstStyle/>
        <a:p>
          <a:endParaRPr lang="en-US"/>
        </a:p>
      </dgm:t>
    </dgm:pt>
    <dgm:pt modelId="{01CCAE74-4A95-4750-A941-1DE9335A61F2}">
      <dgm:prSet/>
      <dgm:spPr>
        <a:solidFill>
          <a:srgbClr val="32B0BE"/>
        </a:solidFill>
        <a:ln>
          <a:solidFill>
            <a:srgbClr val="32B0BE"/>
          </a:solidFill>
        </a:ln>
      </dgm:spPr>
      <dgm:t>
        <a:bodyPr/>
        <a:lstStyle/>
        <a:p>
          <a:r>
            <a:rPr lang="ko-KR" altLang="en-US" dirty="0">
              <a:latin typeface="+mj-ea"/>
              <a:ea typeface="+mj-ea"/>
            </a:rPr>
            <a:t>지도에 각각의 장소를 표시하여 알아보기 쉽게 표시</a:t>
          </a:r>
          <a:endParaRPr lang="en-US" dirty="0">
            <a:latin typeface="+mj-ea"/>
            <a:ea typeface="+mj-ea"/>
          </a:endParaRPr>
        </a:p>
      </dgm:t>
    </dgm:pt>
    <dgm:pt modelId="{BCF52D15-4F72-494E-BAAD-33AB2A4CC07F}" type="parTrans" cxnId="{83A297CE-C016-4AEA-99DA-79985A7BC9B8}">
      <dgm:prSet/>
      <dgm:spPr/>
      <dgm:t>
        <a:bodyPr/>
        <a:lstStyle/>
        <a:p>
          <a:endParaRPr lang="en-US"/>
        </a:p>
      </dgm:t>
    </dgm:pt>
    <dgm:pt modelId="{D157054B-5D16-4615-9558-F2B9FB3EC752}" type="sibTrans" cxnId="{83A297CE-C016-4AEA-99DA-79985A7BC9B8}">
      <dgm:prSet/>
      <dgm:spPr/>
      <dgm:t>
        <a:bodyPr/>
        <a:lstStyle/>
        <a:p>
          <a:endParaRPr lang="en-US"/>
        </a:p>
      </dgm:t>
    </dgm:pt>
    <dgm:pt modelId="{27914EAE-243F-4192-8845-41F62CBEC2D2}" type="pres">
      <dgm:prSet presAssocID="{B03C2050-5D4E-4C33-B99D-8894AE04E63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08DFA3-2124-4060-AA29-63F5507FB5C1}" type="pres">
      <dgm:prSet presAssocID="{D4FFDDD9-AEBB-4963-8F92-A379ECEA05C5}" presName="node" presStyleLbl="node1" presStyleIdx="0" presStyleCnt="6" custLinFactNeighborX="-1100" custLinFactNeighborY="-43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8BC48B-4555-4D6E-BD02-CFDEB6730FF0}" type="pres">
      <dgm:prSet presAssocID="{3C9AC66B-2823-499D-97B1-DB71B5EE3B78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5FC1BCA-5AC5-4790-B70E-D701EE630879}" type="pres">
      <dgm:prSet presAssocID="{3C9AC66B-2823-499D-97B1-DB71B5EE3B78}" presName="connectorText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BBCA312A-1E4D-4330-96B0-4833A1FC393A}" type="pres">
      <dgm:prSet presAssocID="{940CDDDE-E66E-4849-9AB6-6316D564A135}" presName="node" presStyleLbl="node1" presStyleIdx="1" presStyleCnt="6" custLinFactNeighborX="1980" custLinFactNeighborY="-10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B83471-9A36-447C-8E4C-65E81424E9FA}" type="pres">
      <dgm:prSet presAssocID="{999D759C-1524-4DD4-9905-32D236E43E3A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C144B97-BA1E-4C5D-9DAA-6CDBE6A69725}" type="pres">
      <dgm:prSet presAssocID="{999D759C-1524-4DD4-9905-32D236E43E3A}" presName="connectorText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9EF7445-5A80-4E85-A864-006C02BFF940}" type="pres">
      <dgm:prSet presAssocID="{6A41F619-EF3E-4F78-B4EF-1E77D62C5064}" presName="node" presStyleLbl="node1" presStyleIdx="2" presStyleCnt="6" custLinFactNeighborX="1980" custLinFactNeighborY="-29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D23275-F18D-4DD9-83C1-24650789F868}" type="pres">
      <dgm:prSet presAssocID="{C88E5E45-9391-4E79-AA35-A77B54E3ED06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729AF24-4C94-48EA-9DC5-0D4F77A7F30E}" type="pres">
      <dgm:prSet presAssocID="{C88E5E45-9391-4E79-AA35-A77B54E3ED06}" presName="connectorText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67C08529-A781-43D4-B8C3-9EFD69C19D16}" type="pres">
      <dgm:prSet presAssocID="{77C1237E-247A-4533-AB35-8D16A4FA6D3F}" presName="node" presStyleLbl="node1" presStyleIdx="3" presStyleCnt="6" custLinFactNeighborX="1980" custLinFactNeighborY="-29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F73711-4CD9-485E-B622-1542B957F04C}" type="pres">
      <dgm:prSet presAssocID="{24A64CA8-484D-4981-8FEF-DB05C3AAC2CC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45527683-9DB6-492E-9C5C-4857FEBC93EC}" type="pres">
      <dgm:prSet presAssocID="{24A64CA8-484D-4981-8FEF-DB05C3AAC2CC}" presName="connectorText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B7E71278-9D0B-4F99-97B6-54515838045E}" type="pres">
      <dgm:prSet presAssocID="{6356EFCD-2E6C-4989-93B1-42FF1E0EC45D}" presName="node" presStyleLbl="node1" presStyleIdx="4" presStyleCnt="6" custLinFactNeighborX="990" custLinFactNeighborY="84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2E6770-E8F6-4923-AD25-61DA5A700E57}" type="pres">
      <dgm:prSet presAssocID="{E03A4AF0-6415-4979-B8D1-02F39C659B4F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C20E77C-D49E-49D6-BA0A-06A0ADECD8B7}" type="pres">
      <dgm:prSet presAssocID="{E03A4AF0-6415-4979-B8D1-02F39C659B4F}" presName="connectorText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8E9C76B4-E829-41D3-ADC6-36FCD2C80C4A}" type="pres">
      <dgm:prSet presAssocID="{01CCAE74-4A95-4750-A941-1DE9335A61F2}" presName="node" presStyleLbl="node1" presStyleIdx="5" presStyleCnt="6" custLinFactNeighborX="990" custLinFactNeighborY="84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A74A5C8-A9C6-45A9-BCC3-DD7D4C0C6396}" type="presOf" srcId="{24A64CA8-484D-4981-8FEF-DB05C3AAC2CC}" destId="{9CF73711-4CD9-485E-B622-1542B957F04C}" srcOrd="0" destOrd="0" presId="urn:microsoft.com/office/officeart/2016/7/layout/RepeatingBendingProcessNew"/>
    <dgm:cxn modelId="{A6EADC92-7336-444E-A26F-8606F07AE7C2}" type="presOf" srcId="{999D759C-1524-4DD4-9905-32D236E43E3A}" destId="{60B83471-9A36-447C-8E4C-65E81424E9FA}" srcOrd="0" destOrd="0" presId="urn:microsoft.com/office/officeart/2016/7/layout/RepeatingBendingProcessNew"/>
    <dgm:cxn modelId="{16178184-042D-421D-9BC0-C538657D50E4}" srcId="{B03C2050-5D4E-4C33-B99D-8894AE04E631}" destId="{940CDDDE-E66E-4849-9AB6-6316D564A135}" srcOrd="1" destOrd="0" parTransId="{4AB6EDFA-A65B-471D-9BAA-4FB0F6D84FC6}" sibTransId="{999D759C-1524-4DD4-9905-32D236E43E3A}"/>
    <dgm:cxn modelId="{4828BFCB-4A85-4DFB-9C03-F3739FFCA844}" type="presOf" srcId="{E03A4AF0-6415-4979-B8D1-02F39C659B4F}" destId="{722E6770-E8F6-4923-AD25-61DA5A700E57}" srcOrd="0" destOrd="0" presId="urn:microsoft.com/office/officeart/2016/7/layout/RepeatingBendingProcessNew"/>
    <dgm:cxn modelId="{CD365360-BEEC-479E-89C2-A897F9C1EAF9}" srcId="{B03C2050-5D4E-4C33-B99D-8894AE04E631}" destId="{6A41F619-EF3E-4F78-B4EF-1E77D62C5064}" srcOrd="2" destOrd="0" parTransId="{DCB967B9-4F47-445E-A381-F81E787C25C5}" sibTransId="{C88E5E45-9391-4E79-AA35-A77B54E3ED06}"/>
    <dgm:cxn modelId="{1504F6B7-D827-4934-A952-A228573DF80D}" type="presOf" srcId="{77C1237E-247A-4533-AB35-8D16A4FA6D3F}" destId="{67C08529-A781-43D4-B8C3-9EFD69C19D16}" srcOrd="0" destOrd="0" presId="urn:microsoft.com/office/officeart/2016/7/layout/RepeatingBendingProcessNew"/>
    <dgm:cxn modelId="{E8EFCFA6-C4C4-4E79-AA9F-2F058706F8B7}" srcId="{B03C2050-5D4E-4C33-B99D-8894AE04E631}" destId="{D4FFDDD9-AEBB-4963-8F92-A379ECEA05C5}" srcOrd="0" destOrd="0" parTransId="{CF2B40EF-0188-4EAE-B54C-1CB444B60CF9}" sibTransId="{3C9AC66B-2823-499D-97B1-DB71B5EE3B78}"/>
    <dgm:cxn modelId="{542BE8F7-C9F8-46A9-A6DD-D7D65F21A549}" type="presOf" srcId="{6356EFCD-2E6C-4989-93B1-42FF1E0EC45D}" destId="{B7E71278-9D0B-4F99-97B6-54515838045E}" srcOrd="0" destOrd="0" presId="urn:microsoft.com/office/officeart/2016/7/layout/RepeatingBendingProcessNew"/>
    <dgm:cxn modelId="{83A297CE-C016-4AEA-99DA-79985A7BC9B8}" srcId="{B03C2050-5D4E-4C33-B99D-8894AE04E631}" destId="{01CCAE74-4A95-4750-A941-1DE9335A61F2}" srcOrd="5" destOrd="0" parTransId="{BCF52D15-4F72-494E-BAAD-33AB2A4CC07F}" sibTransId="{D157054B-5D16-4615-9558-F2B9FB3EC752}"/>
    <dgm:cxn modelId="{4CA8730F-36BA-4FDA-AAE9-828FD7B77B05}" type="presOf" srcId="{01CCAE74-4A95-4750-A941-1DE9335A61F2}" destId="{8E9C76B4-E829-41D3-ADC6-36FCD2C80C4A}" srcOrd="0" destOrd="0" presId="urn:microsoft.com/office/officeart/2016/7/layout/RepeatingBendingProcessNew"/>
    <dgm:cxn modelId="{32D2833C-956D-41B7-A7A1-BD1BA04AB530}" type="presOf" srcId="{D4FFDDD9-AEBB-4963-8F92-A379ECEA05C5}" destId="{7C08DFA3-2124-4060-AA29-63F5507FB5C1}" srcOrd="0" destOrd="0" presId="urn:microsoft.com/office/officeart/2016/7/layout/RepeatingBendingProcessNew"/>
    <dgm:cxn modelId="{B25265A4-3EB5-4EF2-BA98-EB3E91F72467}" type="presOf" srcId="{B03C2050-5D4E-4C33-B99D-8894AE04E631}" destId="{27914EAE-243F-4192-8845-41F62CBEC2D2}" srcOrd="0" destOrd="0" presId="urn:microsoft.com/office/officeart/2016/7/layout/RepeatingBendingProcessNew"/>
    <dgm:cxn modelId="{D28A8EC2-16CB-4A3B-A751-2FF432FDF6F4}" type="presOf" srcId="{E03A4AF0-6415-4979-B8D1-02F39C659B4F}" destId="{0C20E77C-D49E-49D6-BA0A-06A0ADECD8B7}" srcOrd="1" destOrd="0" presId="urn:microsoft.com/office/officeart/2016/7/layout/RepeatingBendingProcessNew"/>
    <dgm:cxn modelId="{2D19C379-4DCB-4A30-90BE-9CEF847E78F1}" type="presOf" srcId="{6A41F619-EF3E-4F78-B4EF-1E77D62C5064}" destId="{59EF7445-5A80-4E85-A864-006C02BFF940}" srcOrd="0" destOrd="0" presId="urn:microsoft.com/office/officeart/2016/7/layout/RepeatingBendingProcessNew"/>
    <dgm:cxn modelId="{F4C8C51D-46C8-4F61-9F95-945DFCD11071}" type="presOf" srcId="{24A64CA8-484D-4981-8FEF-DB05C3AAC2CC}" destId="{45527683-9DB6-492E-9C5C-4857FEBC93EC}" srcOrd="1" destOrd="0" presId="urn:microsoft.com/office/officeart/2016/7/layout/RepeatingBendingProcessNew"/>
    <dgm:cxn modelId="{C73B647E-CECD-4D39-AAE2-252565D167A9}" srcId="{B03C2050-5D4E-4C33-B99D-8894AE04E631}" destId="{6356EFCD-2E6C-4989-93B1-42FF1E0EC45D}" srcOrd="4" destOrd="0" parTransId="{9F7EA6C3-0C76-49E0-A10F-CB6B70557901}" sibTransId="{E03A4AF0-6415-4979-B8D1-02F39C659B4F}"/>
    <dgm:cxn modelId="{33D235DE-6632-4E92-B20A-9816203D5CFD}" type="presOf" srcId="{C88E5E45-9391-4E79-AA35-A77B54E3ED06}" destId="{9729AF24-4C94-48EA-9DC5-0D4F77A7F30E}" srcOrd="1" destOrd="0" presId="urn:microsoft.com/office/officeart/2016/7/layout/RepeatingBendingProcessNew"/>
    <dgm:cxn modelId="{F1505A12-EC5E-4894-943B-86DD905B8599}" type="presOf" srcId="{940CDDDE-E66E-4849-9AB6-6316D564A135}" destId="{BBCA312A-1E4D-4330-96B0-4833A1FC393A}" srcOrd="0" destOrd="0" presId="urn:microsoft.com/office/officeart/2016/7/layout/RepeatingBendingProcessNew"/>
    <dgm:cxn modelId="{82132D11-1739-4602-A7C2-A384446B99CE}" type="presOf" srcId="{999D759C-1524-4DD4-9905-32D236E43E3A}" destId="{BC144B97-BA1E-4C5D-9DAA-6CDBE6A69725}" srcOrd="1" destOrd="0" presId="urn:microsoft.com/office/officeart/2016/7/layout/RepeatingBendingProcessNew"/>
    <dgm:cxn modelId="{2231F707-800D-4850-AACB-964B874C2A79}" type="presOf" srcId="{C88E5E45-9391-4E79-AA35-A77B54E3ED06}" destId="{E9D23275-F18D-4DD9-83C1-24650789F868}" srcOrd="0" destOrd="0" presId="urn:microsoft.com/office/officeart/2016/7/layout/RepeatingBendingProcessNew"/>
    <dgm:cxn modelId="{3680FE50-2C12-464C-B7B2-58AFF6321CAA}" srcId="{B03C2050-5D4E-4C33-B99D-8894AE04E631}" destId="{77C1237E-247A-4533-AB35-8D16A4FA6D3F}" srcOrd="3" destOrd="0" parTransId="{CFA56C39-F454-423C-9C60-CA7FDF761B38}" sibTransId="{24A64CA8-484D-4981-8FEF-DB05C3AAC2CC}"/>
    <dgm:cxn modelId="{156C38BC-5F48-4593-83C4-AB6BE8C2712E}" type="presOf" srcId="{3C9AC66B-2823-499D-97B1-DB71B5EE3B78}" destId="{218BC48B-4555-4D6E-BD02-CFDEB6730FF0}" srcOrd="0" destOrd="0" presId="urn:microsoft.com/office/officeart/2016/7/layout/RepeatingBendingProcessNew"/>
    <dgm:cxn modelId="{75D10190-164D-4AA6-905A-E088EEB8D77C}" type="presOf" srcId="{3C9AC66B-2823-499D-97B1-DB71B5EE3B78}" destId="{E5FC1BCA-5AC5-4790-B70E-D701EE630879}" srcOrd="1" destOrd="0" presId="urn:microsoft.com/office/officeart/2016/7/layout/RepeatingBendingProcessNew"/>
    <dgm:cxn modelId="{2AA3CC3E-12E5-4139-8525-7A62686CE8E2}" type="presParOf" srcId="{27914EAE-243F-4192-8845-41F62CBEC2D2}" destId="{7C08DFA3-2124-4060-AA29-63F5507FB5C1}" srcOrd="0" destOrd="0" presId="urn:microsoft.com/office/officeart/2016/7/layout/RepeatingBendingProcessNew"/>
    <dgm:cxn modelId="{1DC72D3F-BB74-42AB-AD15-C2EFCCC87E89}" type="presParOf" srcId="{27914EAE-243F-4192-8845-41F62CBEC2D2}" destId="{218BC48B-4555-4D6E-BD02-CFDEB6730FF0}" srcOrd="1" destOrd="0" presId="urn:microsoft.com/office/officeart/2016/7/layout/RepeatingBendingProcessNew"/>
    <dgm:cxn modelId="{ECEF12A7-1B66-46A4-87C6-6A770F201B88}" type="presParOf" srcId="{218BC48B-4555-4D6E-BD02-CFDEB6730FF0}" destId="{E5FC1BCA-5AC5-4790-B70E-D701EE630879}" srcOrd="0" destOrd="0" presId="urn:microsoft.com/office/officeart/2016/7/layout/RepeatingBendingProcessNew"/>
    <dgm:cxn modelId="{6D1C4192-4AFF-45C4-A435-8958C5DB0581}" type="presParOf" srcId="{27914EAE-243F-4192-8845-41F62CBEC2D2}" destId="{BBCA312A-1E4D-4330-96B0-4833A1FC393A}" srcOrd="2" destOrd="0" presId="urn:microsoft.com/office/officeart/2016/7/layout/RepeatingBendingProcessNew"/>
    <dgm:cxn modelId="{227D5C3B-BFFD-443D-9391-F98AEA0BBACD}" type="presParOf" srcId="{27914EAE-243F-4192-8845-41F62CBEC2D2}" destId="{60B83471-9A36-447C-8E4C-65E81424E9FA}" srcOrd="3" destOrd="0" presId="urn:microsoft.com/office/officeart/2016/7/layout/RepeatingBendingProcessNew"/>
    <dgm:cxn modelId="{8A938A6E-47FC-4483-B555-CD6C1236A0A9}" type="presParOf" srcId="{60B83471-9A36-447C-8E4C-65E81424E9FA}" destId="{BC144B97-BA1E-4C5D-9DAA-6CDBE6A69725}" srcOrd="0" destOrd="0" presId="urn:microsoft.com/office/officeart/2016/7/layout/RepeatingBendingProcessNew"/>
    <dgm:cxn modelId="{27C3DF2B-163D-4999-8645-849D8AB7FCAC}" type="presParOf" srcId="{27914EAE-243F-4192-8845-41F62CBEC2D2}" destId="{59EF7445-5A80-4E85-A864-006C02BFF940}" srcOrd="4" destOrd="0" presId="urn:microsoft.com/office/officeart/2016/7/layout/RepeatingBendingProcessNew"/>
    <dgm:cxn modelId="{0DA76D11-756A-4988-982B-8C1368CAD371}" type="presParOf" srcId="{27914EAE-243F-4192-8845-41F62CBEC2D2}" destId="{E9D23275-F18D-4DD9-83C1-24650789F868}" srcOrd="5" destOrd="0" presId="urn:microsoft.com/office/officeart/2016/7/layout/RepeatingBendingProcessNew"/>
    <dgm:cxn modelId="{5D687922-CF87-4EDD-BBC6-9962F88258B0}" type="presParOf" srcId="{E9D23275-F18D-4DD9-83C1-24650789F868}" destId="{9729AF24-4C94-48EA-9DC5-0D4F77A7F30E}" srcOrd="0" destOrd="0" presId="urn:microsoft.com/office/officeart/2016/7/layout/RepeatingBendingProcessNew"/>
    <dgm:cxn modelId="{BAEB8BA9-DD90-4DAC-B047-BF1147F60C7C}" type="presParOf" srcId="{27914EAE-243F-4192-8845-41F62CBEC2D2}" destId="{67C08529-A781-43D4-B8C3-9EFD69C19D16}" srcOrd="6" destOrd="0" presId="urn:microsoft.com/office/officeart/2016/7/layout/RepeatingBendingProcessNew"/>
    <dgm:cxn modelId="{AB2F54FF-D9FA-4152-A2D7-CB42E9B15F9A}" type="presParOf" srcId="{27914EAE-243F-4192-8845-41F62CBEC2D2}" destId="{9CF73711-4CD9-485E-B622-1542B957F04C}" srcOrd="7" destOrd="0" presId="urn:microsoft.com/office/officeart/2016/7/layout/RepeatingBendingProcessNew"/>
    <dgm:cxn modelId="{D5293FC2-F1CD-4D22-9C8B-7A8FFA25A219}" type="presParOf" srcId="{9CF73711-4CD9-485E-B622-1542B957F04C}" destId="{45527683-9DB6-492E-9C5C-4857FEBC93EC}" srcOrd="0" destOrd="0" presId="urn:microsoft.com/office/officeart/2016/7/layout/RepeatingBendingProcessNew"/>
    <dgm:cxn modelId="{F30B2AC0-3249-485A-A730-B7021B29A6CE}" type="presParOf" srcId="{27914EAE-243F-4192-8845-41F62CBEC2D2}" destId="{B7E71278-9D0B-4F99-97B6-54515838045E}" srcOrd="8" destOrd="0" presId="urn:microsoft.com/office/officeart/2016/7/layout/RepeatingBendingProcessNew"/>
    <dgm:cxn modelId="{45FE08D5-3F29-4805-B7A8-817F172EF4C9}" type="presParOf" srcId="{27914EAE-243F-4192-8845-41F62CBEC2D2}" destId="{722E6770-E8F6-4923-AD25-61DA5A700E57}" srcOrd="9" destOrd="0" presId="urn:microsoft.com/office/officeart/2016/7/layout/RepeatingBendingProcessNew"/>
    <dgm:cxn modelId="{15988178-4A90-4C90-A3F4-E0A6C5F2AD5E}" type="presParOf" srcId="{722E6770-E8F6-4923-AD25-61DA5A700E57}" destId="{0C20E77C-D49E-49D6-BA0A-06A0ADECD8B7}" srcOrd="0" destOrd="0" presId="urn:microsoft.com/office/officeart/2016/7/layout/RepeatingBendingProcessNew"/>
    <dgm:cxn modelId="{12E370BA-4DF0-496B-992D-E9850384753D}" type="presParOf" srcId="{27914EAE-243F-4192-8845-41F62CBEC2D2}" destId="{8E9C76B4-E829-41D3-ADC6-36FCD2C80C4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BC48B-4555-4D6E-BD02-CFDEB6730FF0}">
      <dsp:nvSpPr>
        <dsp:cNvPr id="0" name=""/>
        <dsp:cNvSpPr/>
      </dsp:nvSpPr>
      <dsp:spPr>
        <a:xfrm>
          <a:off x="2952654" y="747977"/>
          <a:ext cx="659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9387" y="45720"/>
              </a:lnTo>
            </a:path>
          </a:pathLst>
        </a:custGeom>
        <a:noFill/>
        <a:ln w="31750" cap="flat" cmpd="sng" algn="ctr">
          <a:solidFill>
            <a:srgbClr val="32B0BE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265098" y="790654"/>
        <a:ext cx="34499" cy="6085"/>
      </dsp:txXfrm>
    </dsp:sp>
    <dsp:sp modelId="{7C08DFA3-2124-4060-AA29-63F5507FB5C1}">
      <dsp:nvSpPr>
        <dsp:cNvPr id="0" name=""/>
        <dsp:cNvSpPr/>
      </dsp:nvSpPr>
      <dsp:spPr>
        <a:xfrm>
          <a:off x="308796" y="0"/>
          <a:ext cx="2645657" cy="1587394"/>
        </a:xfrm>
        <a:prstGeom prst="rect">
          <a:avLst/>
        </a:prstGeom>
        <a:solidFill>
          <a:srgbClr val="32B0BE"/>
        </a:solidFill>
        <a:ln w="12700" cap="flat" cmpd="sng" algn="ctr">
          <a:solidFill>
            <a:srgbClr val="32B0B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639" tIns="136079" rIns="129639" bIns="136079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latin typeface="+mj-ea"/>
              <a:ea typeface="+mj-ea"/>
            </a:rPr>
            <a:t>사용자가 미리 예약한 숙소의 위치를 입력</a:t>
          </a:r>
          <a:endParaRPr lang="en-US" sz="1700" kern="1200" dirty="0">
            <a:latin typeface="+mj-ea"/>
            <a:ea typeface="+mj-ea"/>
          </a:endParaRPr>
        </a:p>
      </dsp:txBody>
      <dsp:txXfrm>
        <a:off x="308796" y="0"/>
        <a:ext cx="2645657" cy="1587394"/>
      </dsp:txXfrm>
    </dsp:sp>
    <dsp:sp modelId="{60B83471-9A36-447C-8E4C-65E81424E9FA}">
      <dsp:nvSpPr>
        <dsp:cNvPr id="0" name=""/>
        <dsp:cNvSpPr/>
      </dsp:nvSpPr>
      <dsp:spPr>
        <a:xfrm>
          <a:off x="1713111" y="1585594"/>
          <a:ext cx="3254158" cy="532911"/>
        </a:xfrm>
        <a:custGeom>
          <a:avLst/>
          <a:gdLst/>
          <a:ahLst/>
          <a:cxnLst/>
          <a:rect l="0" t="0" r="0" b="0"/>
          <a:pathLst>
            <a:path>
              <a:moveTo>
                <a:pt x="3254158" y="0"/>
              </a:moveTo>
              <a:lnTo>
                <a:pt x="3254158" y="283555"/>
              </a:lnTo>
              <a:lnTo>
                <a:pt x="0" y="283555"/>
              </a:lnTo>
              <a:lnTo>
                <a:pt x="0" y="532911"/>
              </a:lnTo>
            </a:path>
          </a:pathLst>
        </a:custGeom>
        <a:noFill/>
        <a:ln w="31750" cap="flat" cmpd="sng" algn="ctr">
          <a:solidFill>
            <a:srgbClr val="32B0BE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57626" y="1849007"/>
        <a:ext cx="165129" cy="6085"/>
      </dsp:txXfrm>
    </dsp:sp>
    <dsp:sp modelId="{BBCA312A-1E4D-4330-96B0-4833A1FC393A}">
      <dsp:nvSpPr>
        <dsp:cNvPr id="0" name=""/>
        <dsp:cNvSpPr/>
      </dsp:nvSpPr>
      <dsp:spPr>
        <a:xfrm>
          <a:off x="3644441" y="0"/>
          <a:ext cx="2645657" cy="1587394"/>
        </a:xfrm>
        <a:prstGeom prst="rect">
          <a:avLst/>
        </a:prstGeom>
        <a:solidFill>
          <a:srgbClr val="32B0BE"/>
        </a:solidFill>
        <a:ln w="12700" cap="flat" cmpd="sng" algn="ctr">
          <a:solidFill>
            <a:srgbClr val="32B0B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639" tIns="136079" rIns="129639" bIns="136079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latin typeface="+mj-ea"/>
              <a:ea typeface="+mj-ea"/>
            </a:rPr>
            <a:t>사용자의 카테고리 및 주제 선택</a:t>
          </a:r>
          <a:endParaRPr lang="en-US" sz="1700" kern="1200" dirty="0">
            <a:latin typeface="+mj-ea"/>
            <a:ea typeface="+mj-ea"/>
          </a:endParaRPr>
        </a:p>
      </dsp:txBody>
      <dsp:txXfrm>
        <a:off x="3644441" y="0"/>
        <a:ext cx="2645657" cy="1587394"/>
      </dsp:txXfrm>
    </dsp:sp>
    <dsp:sp modelId="{E9D23275-F18D-4DD9-83C1-24650789F868}">
      <dsp:nvSpPr>
        <dsp:cNvPr id="0" name=""/>
        <dsp:cNvSpPr/>
      </dsp:nvSpPr>
      <dsp:spPr>
        <a:xfrm>
          <a:off x="3034140" y="2898882"/>
          <a:ext cx="5779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7901" y="45720"/>
              </a:lnTo>
            </a:path>
          </a:pathLst>
        </a:custGeom>
        <a:noFill/>
        <a:ln w="317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07878" y="2941560"/>
        <a:ext cx="30425" cy="6085"/>
      </dsp:txXfrm>
    </dsp:sp>
    <dsp:sp modelId="{59EF7445-5A80-4E85-A864-006C02BFF940}">
      <dsp:nvSpPr>
        <dsp:cNvPr id="0" name=""/>
        <dsp:cNvSpPr/>
      </dsp:nvSpPr>
      <dsp:spPr>
        <a:xfrm>
          <a:off x="390283" y="2150905"/>
          <a:ext cx="2645657" cy="1587394"/>
        </a:xfrm>
        <a:prstGeom prst="rect">
          <a:avLst/>
        </a:prstGeom>
        <a:solidFill>
          <a:srgbClr val="32B0BE"/>
        </a:solidFill>
        <a:ln w="12700" cap="flat" cmpd="sng" algn="ctr">
          <a:solidFill>
            <a:srgbClr val="32B0B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639" tIns="136079" rIns="129639" bIns="136079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latin typeface="+mj-ea"/>
              <a:ea typeface="+mj-ea"/>
            </a:rPr>
            <a:t>입력 받은 숙소의 위치와 날씨 카테고리를 조합</a:t>
          </a:r>
          <a:endParaRPr lang="en-US" sz="1700" kern="1200" dirty="0">
            <a:latin typeface="+mj-ea"/>
            <a:ea typeface="+mj-ea"/>
          </a:endParaRPr>
        </a:p>
      </dsp:txBody>
      <dsp:txXfrm>
        <a:off x="390283" y="2150905"/>
        <a:ext cx="2645657" cy="1587394"/>
      </dsp:txXfrm>
    </dsp:sp>
    <dsp:sp modelId="{9CF73711-4CD9-485E-B622-1542B957F04C}">
      <dsp:nvSpPr>
        <dsp:cNvPr id="0" name=""/>
        <dsp:cNvSpPr/>
      </dsp:nvSpPr>
      <dsp:spPr>
        <a:xfrm>
          <a:off x="1686919" y="3736499"/>
          <a:ext cx="3280350" cy="627646"/>
        </a:xfrm>
        <a:custGeom>
          <a:avLst/>
          <a:gdLst/>
          <a:ahLst/>
          <a:cxnLst/>
          <a:rect l="0" t="0" r="0" b="0"/>
          <a:pathLst>
            <a:path>
              <a:moveTo>
                <a:pt x="3280350" y="0"/>
              </a:moveTo>
              <a:lnTo>
                <a:pt x="3280350" y="330923"/>
              </a:lnTo>
              <a:lnTo>
                <a:pt x="0" y="330923"/>
              </a:lnTo>
              <a:lnTo>
                <a:pt x="0" y="627646"/>
              </a:lnTo>
            </a:path>
          </a:pathLst>
        </a:custGeom>
        <a:noFill/>
        <a:ln w="31750" cap="flat" cmpd="sng" algn="ctr">
          <a:solidFill>
            <a:srgbClr val="32B0BE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43451" y="4047280"/>
        <a:ext cx="167287" cy="6085"/>
      </dsp:txXfrm>
    </dsp:sp>
    <dsp:sp modelId="{67C08529-A781-43D4-B8C3-9EFD69C19D16}">
      <dsp:nvSpPr>
        <dsp:cNvPr id="0" name=""/>
        <dsp:cNvSpPr/>
      </dsp:nvSpPr>
      <dsp:spPr>
        <a:xfrm>
          <a:off x="3644441" y="2150905"/>
          <a:ext cx="2645657" cy="1587394"/>
        </a:xfrm>
        <a:prstGeom prst="rect">
          <a:avLst/>
        </a:prstGeom>
        <a:solidFill>
          <a:srgbClr val="32B0BE"/>
        </a:solidFill>
        <a:ln w="12700" cap="flat" cmpd="sng" algn="ctr">
          <a:solidFill>
            <a:srgbClr val="32B0B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639" tIns="136079" rIns="129639" bIns="136079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latin typeface="+mj-ea"/>
              <a:ea typeface="+mj-ea"/>
            </a:rPr>
            <a:t>날씨를 기준으로 실내 혹은 실외 코스 결과 도출</a:t>
          </a:r>
          <a:endParaRPr lang="en-US" sz="1700" kern="1200" dirty="0">
            <a:latin typeface="+mj-ea"/>
            <a:ea typeface="+mj-ea"/>
          </a:endParaRPr>
        </a:p>
      </dsp:txBody>
      <dsp:txXfrm>
        <a:off x="3644441" y="2150905"/>
        <a:ext cx="2645657" cy="1587394"/>
      </dsp:txXfrm>
    </dsp:sp>
    <dsp:sp modelId="{722E6770-E8F6-4923-AD25-61DA5A700E57}">
      <dsp:nvSpPr>
        <dsp:cNvPr id="0" name=""/>
        <dsp:cNvSpPr/>
      </dsp:nvSpPr>
      <dsp:spPr>
        <a:xfrm>
          <a:off x="3007948" y="5144523"/>
          <a:ext cx="5779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7901" y="45720"/>
              </a:lnTo>
            </a:path>
          </a:pathLst>
        </a:custGeom>
        <a:noFill/>
        <a:ln w="31750" cap="flat" cmpd="sng" algn="ctr">
          <a:solidFill>
            <a:srgbClr val="32B0BE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81686" y="5187201"/>
        <a:ext cx="30425" cy="6085"/>
      </dsp:txXfrm>
    </dsp:sp>
    <dsp:sp modelId="{B7E71278-9D0B-4F99-97B6-54515838045E}">
      <dsp:nvSpPr>
        <dsp:cNvPr id="0" name=""/>
        <dsp:cNvSpPr/>
      </dsp:nvSpPr>
      <dsp:spPr>
        <a:xfrm>
          <a:off x="364091" y="4396546"/>
          <a:ext cx="2645657" cy="1587394"/>
        </a:xfrm>
        <a:prstGeom prst="rect">
          <a:avLst/>
        </a:prstGeom>
        <a:solidFill>
          <a:srgbClr val="32B0BE"/>
        </a:solidFill>
        <a:ln w="12700" cap="flat" cmpd="sng" algn="ctr">
          <a:solidFill>
            <a:srgbClr val="32B0B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639" tIns="136079" rIns="129639" bIns="136079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700" kern="1200" dirty="0">
              <a:latin typeface="+mj-ea"/>
              <a:ea typeface="+mj-ea"/>
            </a:rPr>
            <a:t>코스는 총 </a:t>
          </a:r>
          <a:r>
            <a:rPr lang="en-US" sz="1700" kern="1200" dirty="0">
              <a:latin typeface="+mj-ea"/>
              <a:ea typeface="+mj-ea"/>
            </a:rPr>
            <a:t>2</a:t>
          </a:r>
          <a:r>
            <a:rPr lang="ko-KR" sz="1700" kern="1200" dirty="0">
              <a:latin typeface="+mj-ea"/>
              <a:ea typeface="+mj-ea"/>
            </a:rPr>
            <a:t>개가 나오며 각 코스에는 </a:t>
          </a:r>
          <a:r>
            <a:rPr lang="en-US" sz="1700" kern="1200" dirty="0">
              <a:latin typeface="+mj-ea"/>
              <a:ea typeface="+mj-ea"/>
            </a:rPr>
            <a:t>4</a:t>
          </a:r>
          <a:r>
            <a:rPr lang="ko-KR" sz="1700" kern="1200" dirty="0">
              <a:latin typeface="+mj-ea"/>
              <a:ea typeface="+mj-ea"/>
            </a:rPr>
            <a:t>개의 서로 다른 장소가 나옴</a:t>
          </a:r>
          <a:endParaRPr lang="en-US" sz="1700" kern="1200" dirty="0">
            <a:latin typeface="+mj-ea"/>
            <a:ea typeface="+mj-ea"/>
          </a:endParaRPr>
        </a:p>
      </dsp:txBody>
      <dsp:txXfrm>
        <a:off x="364091" y="4396546"/>
        <a:ext cx="2645657" cy="1587394"/>
      </dsp:txXfrm>
    </dsp:sp>
    <dsp:sp modelId="{8E9C76B4-E829-41D3-ADC6-36FCD2C80C4A}">
      <dsp:nvSpPr>
        <dsp:cNvPr id="0" name=""/>
        <dsp:cNvSpPr/>
      </dsp:nvSpPr>
      <dsp:spPr>
        <a:xfrm>
          <a:off x="3618249" y="4396546"/>
          <a:ext cx="2645657" cy="1587394"/>
        </a:xfrm>
        <a:prstGeom prst="rect">
          <a:avLst/>
        </a:prstGeom>
        <a:solidFill>
          <a:srgbClr val="32B0BE"/>
        </a:solidFill>
        <a:ln w="12700" cap="flat" cmpd="sng" algn="ctr">
          <a:solidFill>
            <a:srgbClr val="32B0B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639" tIns="136079" rIns="129639" bIns="136079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latin typeface="+mj-ea"/>
              <a:ea typeface="+mj-ea"/>
            </a:rPr>
            <a:t>지도에 각각의 장소를 표시하여 알아보기 쉽게 표시</a:t>
          </a:r>
          <a:endParaRPr lang="en-US" sz="1700" kern="1200" dirty="0">
            <a:latin typeface="+mj-ea"/>
            <a:ea typeface="+mj-ea"/>
          </a:endParaRPr>
        </a:p>
      </dsp:txBody>
      <dsp:txXfrm>
        <a:off x="3618249" y="4396546"/>
        <a:ext cx="2645657" cy="1587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62BA3-CE9D-4CCE-AB16-DC6C27F68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47C3F5-FAAA-4884-8E25-CD0882B71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C555B-A83A-4852-B461-584BCDF1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8D2821-53AC-452C-B9A0-C78D7219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C7281-7C1A-4650-82F6-BA27BAE6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7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B5844-BEFA-4A66-8B3E-F6AECBB2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E20280-FE85-4038-A0A1-0B2D7628B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019550-159F-460B-9F16-E9D7C2A8B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DAD2E-9904-4D77-AC9B-AADD4767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889D7-1D69-49FB-89EC-F7A3FF60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77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4266DB-F7F3-472B-A968-E7716F21F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B4D12D-8440-4B4F-95B8-81974C662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DA6A7-1BD4-4092-9FA0-93B3A9FE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F7152-26E1-4B37-B64E-59045BE8B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9310A-90E9-45EA-864E-FE243F8A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24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03657-7D93-4B56-A57A-70BB6A8D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80292-04AB-425D-BBFD-98B7F0E4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02EDC-80A9-4E83-83C8-00224A77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F4113A-7586-4EBF-ACD1-44D0C65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7CC645-B867-425F-8636-808FED3F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5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A3420-23C4-4049-869A-3B9EA108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F8B5D-9643-4082-BD57-B9686B11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AEACE-97DB-4177-BA19-EDE496C28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EC79F-F5A4-4692-8B01-EC247AB9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DA4B8-CCE3-4EE8-872E-BE2E802D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88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B79BA-1420-4CE3-8B0E-8B1E0CEB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B9DAC-CECA-4179-A69D-8C3E22B5C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48B737-6596-4D4F-AB6D-5CFCC020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2919C-C8F5-4DA4-B8ED-775693CA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64397D-A39A-47E6-93DA-10A6E0B8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D415A9-A399-4FE2-A74E-3A52AF33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60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2495F-3CBD-416A-8661-D6F44E82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0E4F-065D-410B-ABD9-B42726217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88C8C8-9626-4421-A284-17521A6A4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DA0A23-51E1-4405-B966-E3312D89E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78163F-77DF-4C16-945B-D06AA4248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15698F-064C-4A29-A7E2-09AD061F4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B66F1C-86C7-4A98-B577-62935C1C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983D4A-0AA7-49B5-A871-68D712E4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B3D35-0C58-4A32-81A6-E945267F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7C94-2C73-4F87-A0C8-2972D074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A352D9-52F8-4A5E-BF01-3281CD9F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4DF42F-F6BB-481E-8225-07D808F3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41A80-B9A2-4117-B74C-9BF51C81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A48CFC-7011-4A68-86A1-C2E702DC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D05CB6-9A2D-4656-8548-748B6A29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2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4915E-29CC-463E-8C9F-025FCF50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15213-DAC7-478F-9018-2517A16C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660953-C66A-4039-8A87-8EA8C3183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DEC097-1A1E-4309-BD38-AD7B158A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82801D-67C4-4C00-A391-8A3D78E2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0807C-0149-48D5-B15E-8A7C1DC1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3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D64F3-5EB9-41CD-AF40-1086AB02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148094-A36E-42DD-B0D2-B8C757EEC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886500-2956-4ED9-919C-0FF74BB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B5FB9-7E9E-4C4F-84D3-362FAB31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FD2558-AD84-49DE-8AA5-49F68D079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75FA1B-6A08-4E33-A278-301F7EFE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56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2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F2068D-496D-4B77-B0A3-FCE9F884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23C18-E82B-454D-8423-9AC8A4A97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8F709-47B0-45F3-B0D4-C963D9676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BE8A0-F23D-40BB-A1F4-A339F47D1C7A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8DD07-8D73-426E-AD71-ADB018F55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D33165-0823-4DD9-B4C7-B974BB19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0C79-3506-491F-995C-DF0494A37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72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lisyabob.tistory.com/23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kakao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화살표: 오각형 2">
            <a:extLst>
              <a:ext uri="{FF2B5EF4-FFF2-40B4-BE49-F238E27FC236}">
                <a16:creationId xmlns:a16="http://schemas.microsoft.com/office/drawing/2014/main" id="{E0C11EB7-A3B6-4FD5-9EA7-59815802B918}"/>
              </a:ext>
            </a:extLst>
          </p:cNvPr>
          <p:cNvSpPr/>
          <p:nvPr/>
        </p:nvSpPr>
        <p:spPr>
          <a:xfrm rot="10800000">
            <a:off x="6372225" y="628253"/>
            <a:ext cx="5819775" cy="2552700"/>
          </a:xfrm>
          <a:prstGeom prst="homePlate">
            <a:avLst/>
          </a:prstGeom>
          <a:solidFill>
            <a:srgbClr val="32B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236823" y="1844088"/>
            <a:ext cx="4702764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500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: Busan Tour Schedule</a:t>
            </a:r>
          </a:p>
          <a:p>
            <a:pPr>
              <a:defRPr/>
            </a:pPr>
            <a:r>
              <a:rPr lang="ko-KR" altLang="en-US" sz="2500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여행지 추천 안드로이드 앱</a:t>
            </a:r>
            <a:endParaRPr lang="en-US" altLang="ko-KR" sz="2500" dirty="0">
              <a:ln w="127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869442" y="1039973"/>
            <a:ext cx="2322557" cy="160822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B.T.S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237129" y="4168589"/>
            <a:ext cx="2622177" cy="7933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9554" y="4165459"/>
            <a:ext cx="21246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E3E3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나랑</a:t>
            </a:r>
            <a:endParaRPr lang="en-US" altLang="ko-KR" sz="2400" dirty="0">
              <a:solidFill>
                <a:srgbClr val="3E3E3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부산여행</a:t>
            </a:r>
            <a:r>
              <a:rPr lang="ko-KR" altLang="en-US" sz="2400" dirty="0">
                <a:solidFill>
                  <a:srgbClr val="3E3E3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갈래</a:t>
            </a:r>
            <a:r>
              <a:rPr lang="en-US" altLang="ko-KR" sz="2400" dirty="0">
                <a:solidFill>
                  <a:srgbClr val="3E3E3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400" dirty="0">
              <a:solidFill>
                <a:srgbClr val="3E3E3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433142" y="3543300"/>
            <a:ext cx="4758858" cy="3059206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91719" y="3656733"/>
            <a:ext cx="41940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&lt;</a:t>
            </a:r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프로젝트 결과 보고서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&gt;</a:t>
            </a:r>
          </a:p>
          <a:p>
            <a:r>
              <a:rPr lang="ko-KR" altLang="en-US" dirty="0" err="1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강의명</a:t>
            </a:r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 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 </a:t>
            </a:r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자바프로그래밍 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002</a:t>
            </a:r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분반</a:t>
            </a:r>
            <a:endParaRPr lang="en-US" altLang="ko-KR" dirty="0">
              <a:ln w="1270"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  <a:p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담당교수 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 </a:t>
            </a:r>
            <a:r>
              <a:rPr lang="ko-KR" altLang="en-US" dirty="0" err="1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장시웅</a:t>
            </a:r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 교수님</a:t>
            </a:r>
            <a:endParaRPr lang="en-US" altLang="ko-KR" dirty="0">
              <a:ln w="1270"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  <a:p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프로젝트 명 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 B.T.S</a:t>
            </a:r>
          </a:p>
          <a:p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조명 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 2</a:t>
            </a:r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조</a:t>
            </a:r>
            <a:endParaRPr lang="en-US" altLang="ko-KR" dirty="0">
              <a:ln w="1270"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  <a:p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제출일 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 2020-12-02</a:t>
            </a:r>
          </a:p>
          <a:p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조장 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 </a:t>
            </a:r>
            <a:r>
              <a:rPr lang="ko-KR" altLang="en-US" dirty="0" err="1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김세희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(20193023) </a:t>
            </a:r>
          </a:p>
          <a:p>
            <a:r>
              <a:rPr lang="ko-KR" altLang="en-US" dirty="0" err="1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부조장</a:t>
            </a:r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 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 </a:t>
            </a:r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김보경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(20193022)</a:t>
            </a:r>
          </a:p>
          <a:p>
            <a:r>
              <a:rPr lang="ko-KR" altLang="en-US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팀원 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 </a:t>
            </a:r>
            <a:r>
              <a:rPr lang="ko-KR" altLang="en-US" dirty="0" err="1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사공현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(20163221), </a:t>
            </a:r>
            <a:r>
              <a:rPr lang="ko-KR" altLang="en-US" dirty="0" err="1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서혜윰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, (20163190), </a:t>
            </a:r>
            <a:r>
              <a:rPr lang="ko-KR" altLang="en-US" dirty="0" err="1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천아현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(20193004</a:t>
            </a:r>
            <a:r>
              <a:rPr lang="en-US" altLang="ko-KR" dirty="0">
                <a:ln w="127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endParaRPr lang="ko-KR" altLang="en-US" sz="2000" dirty="0">
              <a:ln>
                <a:solidFill>
                  <a:srgbClr val="3E3E3E"/>
                </a:solidFill>
              </a:ln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34000">
                    <a:schemeClr val="accent5">
                      <a:lumMod val="0"/>
                      <a:lumOff val="100000"/>
                    </a:schemeClr>
                  </a:gs>
                  <a:gs pos="62000">
                    <a:schemeClr val="accent5">
                      <a:lumMod val="10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95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1"/>
            <a:ext cx="9840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800" b="1" dirty="0">
                <a:latin typeface="+mj-ea"/>
                <a:ea typeface="+mj-ea"/>
              </a:rPr>
              <a:t>데이터베이스</a:t>
            </a:r>
            <a:r>
              <a:rPr lang="en-US" altLang="ko-KR" sz="2800" b="1" dirty="0">
                <a:latin typeface="+mj-ea"/>
                <a:ea typeface="+mj-ea"/>
              </a:rPr>
              <a:t>, SQLite</a:t>
            </a:r>
            <a:endParaRPr lang="en-US" altLang="ko-KR" sz="28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6475" y="1321881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4" y="1576059"/>
            <a:ext cx="6043069" cy="323665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570068" y="3134697"/>
            <a:ext cx="4960081" cy="1667436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99541" y="3262851"/>
            <a:ext cx="49306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테이블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bts_table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내용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부산 관광명소 데이터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컬럼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순서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primery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key),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장소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테마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1,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테마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실내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실외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수집된 데이터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80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이상의 장소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" y="4969797"/>
            <a:ext cx="6043068" cy="1667436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570068" y="4969797"/>
            <a:ext cx="4960081" cy="1667436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99541" y="5064851"/>
            <a:ext cx="49306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테이블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user_table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내용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사용자가 선택한 테마 데이터를 저장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테마에 적합한 장소를 골라내기 위한 파일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테이블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순서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</a:rPr>
              <a:t>primery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 key),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테마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1,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테마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수집된 데이터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선택한 테마에 따라</a:t>
            </a:r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649AF811-79D1-4339-8E82-EAD6A4E6D63C}"/>
              </a:ext>
            </a:extLst>
          </p:cNvPr>
          <p:cNvSpPr/>
          <p:nvPr/>
        </p:nvSpPr>
        <p:spPr>
          <a:xfrm>
            <a:off x="6570068" y="1299597"/>
            <a:ext cx="4960081" cy="1667436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83EEA2-CB9A-423A-8B32-832698EA4796}"/>
              </a:ext>
            </a:extLst>
          </p:cNvPr>
          <p:cNvSpPr/>
          <p:nvPr/>
        </p:nvSpPr>
        <p:spPr>
          <a:xfrm>
            <a:off x="6545191" y="1810149"/>
            <a:ext cx="4930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데이터베이스 이름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bts_table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테이블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bts_table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user_table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22F569-7D1F-4839-834D-CB33AAFD244C}"/>
              </a:ext>
            </a:extLst>
          </p:cNvPr>
          <p:cNvSpPr/>
          <p:nvPr/>
        </p:nvSpPr>
        <p:spPr>
          <a:xfrm>
            <a:off x="96474" y="5645791"/>
            <a:ext cx="910205" cy="76339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47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animBg="1"/>
      <p:bldP spid="8" grpId="0"/>
      <p:bldP spid="14" grpId="0" animBg="1"/>
      <p:bldP spid="15" grpId="0"/>
      <p:bldP spid="12" grpId="0" animBg="1"/>
      <p:bldP spid="13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292662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4" y="1498963"/>
            <a:ext cx="3258659" cy="50847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7D3036-D362-4839-A25B-53A4EFEDF896}"/>
              </a:ext>
            </a:extLst>
          </p:cNvPr>
          <p:cNvSpPr/>
          <p:nvPr/>
        </p:nvSpPr>
        <p:spPr>
          <a:xfrm>
            <a:off x="1065804" y="2130329"/>
            <a:ext cx="1080496" cy="25727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25">
            <a:extLst>
              <a:ext uri="{FF2B5EF4-FFF2-40B4-BE49-F238E27FC236}">
                <a16:creationId xmlns:a16="http://schemas.microsoft.com/office/drawing/2014/main" id="{2F932BEF-F0DE-4E8A-B137-FBA3DC46D2B6}"/>
              </a:ext>
            </a:extLst>
          </p:cNvPr>
          <p:cNvSpPr/>
          <p:nvPr/>
        </p:nvSpPr>
        <p:spPr>
          <a:xfrm>
            <a:off x="3872753" y="1498963"/>
            <a:ext cx="7684247" cy="5084718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79272F-F57D-4CB3-98DC-95BBEC7F2E2A}"/>
              </a:ext>
            </a:extLst>
          </p:cNvPr>
          <p:cNvSpPr/>
          <p:nvPr/>
        </p:nvSpPr>
        <p:spPr>
          <a:xfrm>
            <a:off x="4138349" y="1751589"/>
            <a:ext cx="750865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DBHelper.java (175 lines) : 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데이터베이스 생성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김보경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200" b="1" dirty="0" err="1">
                <a:solidFill>
                  <a:schemeClr val="bg1"/>
                </a:solidFill>
                <a:latin typeface="+mj-ea"/>
                <a:ea typeface="+mj-ea"/>
              </a:rPr>
              <a:t>김세희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순수 코딩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오픈 소스 활용 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https://lktprogrammer.tistory.com/170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기능 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insert – 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내용 삽입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update – 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정보 수정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delete - 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내용 삭제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getResult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- DB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조회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userResult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 – </a:t>
            </a:r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user_table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의 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select_theme1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만 조회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userResult2 – </a:t>
            </a:r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user_table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의 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select_theme2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만 조회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getResults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() – </a:t>
            </a:r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bts_table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전체 조회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InResults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() – </a:t>
            </a:r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bts_table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실내인 경우 조회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InOutResults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() – </a:t>
            </a:r>
            <a:r>
              <a:rPr lang="en-US" altLang="ko-KR" sz="2200" b="1" dirty="0" err="1">
                <a:solidFill>
                  <a:schemeClr val="bg1"/>
                </a:solidFill>
                <a:latin typeface="+mj-ea"/>
                <a:ea typeface="+mj-ea"/>
              </a:rPr>
              <a:t>bts_table</a:t>
            </a:r>
            <a:r>
              <a:rPr lang="en-US" altLang="ko-KR" sz="2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+mj-ea"/>
                <a:ea typeface="+mj-ea"/>
              </a:rPr>
              <a:t>전체 조회</a:t>
            </a:r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1"/>
            <a:ext cx="9840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800" b="1" dirty="0">
                <a:latin typeface="+mj-ea"/>
                <a:ea typeface="+mj-ea"/>
              </a:rPr>
              <a:t>클래스 파일 구성 </a:t>
            </a:r>
            <a:r>
              <a:rPr lang="en-US" altLang="ko-KR" sz="2800" b="1" dirty="0">
                <a:latin typeface="+mj-ea"/>
                <a:ea typeface="+mj-ea"/>
              </a:rPr>
              <a:t>- </a:t>
            </a:r>
            <a:r>
              <a:rPr lang="ko-KR" altLang="en-US" sz="2800" b="1" dirty="0">
                <a:latin typeface="+mj-ea"/>
                <a:ea typeface="+mj-ea"/>
              </a:rPr>
              <a:t>데이터베이스</a:t>
            </a:r>
            <a:endParaRPr lang="en-US" altLang="ko-KR" sz="28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602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292662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4" y="1498963"/>
            <a:ext cx="3258659" cy="50847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2BA714-B04F-49BC-B63F-CB5CFA15DB64}"/>
              </a:ext>
            </a:extLst>
          </p:cNvPr>
          <p:cNvSpPr/>
          <p:nvPr/>
        </p:nvSpPr>
        <p:spPr>
          <a:xfrm>
            <a:off x="1122180" y="1957092"/>
            <a:ext cx="983537" cy="42478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D02CD-DCF8-4DD0-ABA6-92ECE4912DE1}"/>
              </a:ext>
            </a:extLst>
          </p:cNvPr>
          <p:cNvSpPr/>
          <p:nvPr/>
        </p:nvSpPr>
        <p:spPr>
          <a:xfrm>
            <a:off x="1073791" y="4974672"/>
            <a:ext cx="1487163" cy="21811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3A0270-BB85-417F-9707-3529278F7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347" y="1498963"/>
            <a:ext cx="2248220" cy="47517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3519E2-288D-4FCD-BF99-AEDC1E772927}"/>
              </a:ext>
            </a:extLst>
          </p:cNvPr>
          <p:cNvSpPr/>
          <p:nvPr/>
        </p:nvSpPr>
        <p:spPr>
          <a:xfrm>
            <a:off x="5721292" y="2531345"/>
            <a:ext cx="472103" cy="3293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1F8F68A-0DC3-4934-B2E9-69499543C50A}"/>
              </a:ext>
            </a:extLst>
          </p:cNvPr>
          <p:cNvSpPr/>
          <p:nvPr/>
        </p:nvSpPr>
        <p:spPr>
          <a:xfrm>
            <a:off x="6729500" y="3013348"/>
            <a:ext cx="1311479" cy="63931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5EA58A-4F53-433E-8B1C-11DB09FAB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13" y="1498963"/>
            <a:ext cx="2337688" cy="499941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11EE53-D04E-436F-85A9-05DBA37CC5E1}"/>
              </a:ext>
            </a:extLst>
          </p:cNvPr>
          <p:cNvSpPr/>
          <p:nvPr/>
        </p:nvSpPr>
        <p:spPr>
          <a:xfrm>
            <a:off x="8491250" y="2887964"/>
            <a:ext cx="2137601" cy="325277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547A3-9787-4820-94D7-EDC1DD3CCF33}"/>
              </a:ext>
            </a:extLst>
          </p:cNvPr>
          <p:cNvSpPr txBox="1"/>
          <p:nvPr/>
        </p:nvSpPr>
        <p:spPr>
          <a:xfrm>
            <a:off x="6448987" y="2511329"/>
            <a:ext cx="202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bts_table</a:t>
            </a:r>
            <a:r>
              <a:rPr lang="en-US" altLang="ko-KR" b="1" dirty="0"/>
              <a:t> </a:t>
            </a:r>
            <a:r>
              <a:rPr lang="ko-KR" altLang="en-US" b="1" dirty="0"/>
              <a:t>조회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934EE2-BC82-42AF-94B1-41F90E306603}"/>
              </a:ext>
            </a:extLst>
          </p:cNvPr>
          <p:cNvSpPr/>
          <p:nvPr/>
        </p:nvSpPr>
        <p:spPr>
          <a:xfrm>
            <a:off x="4131048" y="2511329"/>
            <a:ext cx="497559" cy="34931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962A1F3-7F9F-4E3C-8F71-7407CFACF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94" y="3786527"/>
            <a:ext cx="4442903" cy="12259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077A41-4F9C-488A-BF8D-F1504C767157}"/>
              </a:ext>
            </a:extLst>
          </p:cNvPr>
          <p:cNvSpPr/>
          <p:nvPr/>
        </p:nvSpPr>
        <p:spPr>
          <a:xfrm>
            <a:off x="4674898" y="4255011"/>
            <a:ext cx="3168808" cy="55126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0364D69-E828-4335-9B6D-E283437440CB}"/>
              </a:ext>
            </a:extLst>
          </p:cNvPr>
          <p:cNvSpPr/>
          <p:nvPr/>
        </p:nvSpPr>
        <p:spPr>
          <a:xfrm rot="3244730">
            <a:off x="4357102" y="3525923"/>
            <a:ext cx="873817" cy="52120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6E2366-A6DC-4BCE-BDFA-A2EFCDCDDBA9}"/>
              </a:ext>
            </a:extLst>
          </p:cNvPr>
          <p:cNvSpPr txBox="1"/>
          <p:nvPr/>
        </p:nvSpPr>
        <p:spPr>
          <a:xfrm>
            <a:off x="4149354" y="2994514"/>
            <a:ext cx="215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select_theme</a:t>
            </a:r>
            <a:r>
              <a:rPr lang="ko-KR" altLang="en-US" b="1" dirty="0"/>
              <a:t>삽입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1"/>
            <a:ext cx="9840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800" b="1" dirty="0">
                <a:latin typeface="+mj-ea"/>
                <a:ea typeface="+mj-ea"/>
              </a:rPr>
              <a:t>클래스 파일 구성 </a:t>
            </a:r>
            <a:r>
              <a:rPr lang="en-US" altLang="ko-KR" sz="2800" b="1" dirty="0">
                <a:latin typeface="+mj-ea"/>
                <a:ea typeface="+mj-ea"/>
              </a:rPr>
              <a:t>– </a:t>
            </a:r>
            <a:r>
              <a:rPr lang="ko-KR" altLang="en-US" sz="2800" b="1" dirty="0">
                <a:latin typeface="+mj-ea"/>
                <a:ea typeface="+mj-ea"/>
              </a:rPr>
              <a:t>데이터 베이스</a:t>
            </a:r>
            <a:endParaRPr lang="en-US" altLang="ko-KR" sz="28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089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4" grpId="0" animBg="1"/>
      <p:bldP spid="15" grpId="0" animBg="1"/>
      <p:bldP spid="19" grpId="0" animBg="1"/>
      <p:bldP spid="20" grpId="0"/>
      <p:bldP spid="21" grpId="0" animBg="1"/>
      <p:bldP spid="23" grpId="0" animBg="1"/>
      <p:bldP spid="24" grpId="0" animBg="1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25">
            <a:extLst>
              <a:ext uri="{FF2B5EF4-FFF2-40B4-BE49-F238E27FC236}">
                <a16:creationId xmlns:a16="http://schemas.microsoft.com/office/drawing/2014/main" id="{EA0BA48A-E74D-41E9-A1B1-20A6A1AA671D}"/>
              </a:ext>
            </a:extLst>
          </p:cNvPr>
          <p:cNvSpPr/>
          <p:nvPr/>
        </p:nvSpPr>
        <p:spPr>
          <a:xfrm>
            <a:off x="3872753" y="1267365"/>
            <a:ext cx="7924403" cy="5402581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292662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BAFE85-6B25-41DC-A8D5-8CDA511141BA}"/>
              </a:ext>
            </a:extLst>
          </p:cNvPr>
          <p:cNvSpPr/>
          <p:nvPr/>
        </p:nvSpPr>
        <p:spPr>
          <a:xfrm>
            <a:off x="4033862" y="2273151"/>
            <a:ext cx="79825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Activity :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한 페이지 단위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알고리즘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JAVA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코드 내용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Activity_name.xml : Activity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의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GUI</a:t>
            </a: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Activity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의 실행 순서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◆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</a:rPr>
              <a:t>jinLibs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지도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API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가 들어있는 폴더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FirstActivity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&gt;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SecondActivity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&gt;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ThirdActivity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&gt;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WeatherActivity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&gt;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MainActivity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1"/>
            <a:ext cx="9840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800" b="1" dirty="0">
                <a:latin typeface="+mj-ea"/>
                <a:ea typeface="+mj-ea"/>
              </a:rPr>
              <a:t>클래스 파일 구성 </a:t>
            </a:r>
            <a:r>
              <a:rPr lang="en-US" altLang="ko-KR" sz="2800" b="1" dirty="0">
                <a:latin typeface="+mj-ea"/>
                <a:ea typeface="+mj-ea"/>
              </a:rPr>
              <a:t>– Activity</a:t>
            </a:r>
            <a:r>
              <a:rPr lang="ko-KR" altLang="en-US" sz="2800" b="1" dirty="0">
                <a:latin typeface="+mj-ea"/>
                <a:ea typeface="+mj-ea"/>
              </a:rPr>
              <a:t>소개</a:t>
            </a:r>
            <a:r>
              <a:rPr lang="en-US" altLang="ko-KR" sz="2800" b="1" dirty="0">
                <a:latin typeface="+mj-ea"/>
                <a:ea typeface="+mj-ea"/>
              </a:rPr>
              <a:t>, </a:t>
            </a:r>
            <a:r>
              <a:rPr lang="ko-KR" altLang="en-US" sz="2800" b="1" dirty="0" err="1">
                <a:latin typeface="+mj-ea"/>
                <a:ea typeface="+mj-ea"/>
              </a:rPr>
              <a:t>화면소개</a:t>
            </a:r>
            <a:endParaRPr lang="en-US" altLang="ko-KR" sz="28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C39D3F-1809-4E18-BDB7-AE4B3F4E5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4" y="1603356"/>
            <a:ext cx="2920825" cy="5066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722267-E9E4-4438-A8BE-4FE3E1A82BA4}"/>
              </a:ext>
            </a:extLst>
          </p:cNvPr>
          <p:cNvSpPr/>
          <p:nvPr/>
        </p:nvSpPr>
        <p:spPr>
          <a:xfrm>
            <a:off x="1112258" y="3429000"/>
            <a:ext cx="1250914" cy="135272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E82055-3788-40B7-966E-2C34980BD081}"/>
              </a:ext>
            </a:extLst>
          </p:cNvPr>
          <p:cNvSpPr/>
          <p:nvPr/>
        </p:nvSpPr>
        <p:spPr>
          <a:xfrm>
            <a:off x="1112258" y="5394121"/>
            <a:ext cx="1306894" cy="118354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B588BE-47D0-4548-8F16-413856A2DF1F}"/>
              </a:ext>
            </a:extLst>
          </p:cNvPr>
          <p:cNvSpPr/>
          <p:nvPr/>
        </p:nvSpPr>
        <p:spPr>
          <a:xfrm>
            <a:off x="781883" y="4757217"/>
            <a:ext cx="1154494" cy="26145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1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11" grpId="0"/>
      <p:bldP spid="14" grpId="0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254345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25">
            <a:extLst>
              <a:ext uri="{FF2B5EF4-FFF2-40B4-BE49-F238E27FC236}">
                <a16:creationId xmlns:a16="http://schemas.microsoft.com/office/drawing/2014/main" id="{EA0BA48A-E74D-41E9-A1B1-20A6A1AA671D}"/>
              </a:ext>
            </a:extLst>
          </p:cNvPr>
          <p:cNvSpPr/>
          <p:nvPr/>
        </p:nvSpPr>
        <p:spPr>
          <a:xfrm>
            <a:off x="3872753" y="4244579"/>
            <a:ext cx="8116047" cy="233910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BAFE85-6B25-41DC-A8D5-8CDA511141BA}"/>
              </a:ext>
            </a:extLst>
          </p:cNvPr>
          <p:cNvSpPr/>
          <p:nvPr/>
        </p:nvSpPr>
        <p:spPr>
          <a:xfrm>
            <a:off x="4184944" y="4460678"/>
            <a:ext cx="79825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</a:t>
            </a:r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FirstActivity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(34lines) : BTS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제목 화면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앱 </a:t>
            </a:r>
            <a:r>
              <a:rPr lang="ko-KR" altLang="en-US" sz="2000" b="1" dirty="0" err="1">
                <a:solidFill>
                  <a:schemeClr val="bg1"/>
                </a:solidFill>
                <a:latin typeface="+mj-ea"/>
                <a:ea typeface="+mj-ea"/>
              </a:rPr>
              <a:t>실행시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3000ms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동안 켜지고 </a:t>
            </a:r>
            <a:r>
              <a:rPr lang="en-US" altLang="ko-KR" sz="2000" b="1" dirty="0" err="1">
                <a:solidFill>
                  <a:schemeClr val="bg1"/>
                </a:solidFill>
                <a:latin typeface="+mj-ea"/>
                <a:ea typeface="+mj-ea"/>
              </a:rPr>
              <a:t>SecondActivity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으로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+mj-ea"/>
                <a:ea typeface="+mj-ea"/>
              </a:rPr>
              <a:t>넘어감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SecondActivity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(28lines) :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앱 시작화면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- [start] 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버튼 </a:t>
            </a:r>
            <a:r>
              <a:rPr lang="ko-KR" altLang="en-US" sz="2000" b="1" dirty="0" err="1">
                <a:solidFill>
                  <a:schemeClr val="bg1"/>
                </a:solidFill>
                <a:latin typeface="+mj-ea"/>
                <a:ea typeface="+mj-ea"/>
              </a:rPr>
              <a:t>클릭시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+mj-ea"/>
                <a:ea typeface="+mj-ea"/>
              </a:rPr>
              <a:t>ThirdActivity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화면으로 </a:t>
            </a:r>
            <a:r>
              <a:rPr lang="ko-KR" altLang="en-US" sz="2000" b="1" dirty="0" err="1">
                <a:solidFill>
                  <a:schemeClr val="bg1"/>
                </a:solidFill>
                <a:latin typeface="+mj-ea"/>
                <a:ea typeface="+mj-ea"/>
              </a:rPr>
              <a:t>넘어감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김세희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순수 코딩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A53CAA-2C5F-4852-8B73-58B4D751B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65" y="1380606"/>
            <a:ext cx="1459784" cy="30382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E1353A-09C6-416D-8B28-354CCF22A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66" y="1380606"/>
            <a:ext cx="1482007" cy="30382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31D86-58F7-4059-AFA8-FBDC7C89DE76}"/>
              </a:ext>
            </a:extLst>
          </p:cNvPr>
          <p:cNvSpPr/>
          <p:nvPr/>
        </p:nvSpPr>
        <p:spPr>
          <a:xfrm>
            <a:off x="4184944" y="2532100"/>
            <a:ext cx="24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activity_first.xml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8B391C-B440-4167-B289-4DA24E19FEEB}"/>
              </a:ext>
            </a:extLst>
          </p:cNvPr>
          <p:cNvSpPr/>
          <p:nvPr/>
        </p:nvSpPr>
        <p:spPr>
          <a:xfrm>
            <a:off x="9588500" y="2532100"/>
            <a:ext cx="260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activity_second.xml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-3407"/>
            <a:ext cx="9840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sz="2800" b="1" dirty="0">
                <a:latin typeface="+mj-ea"/>
                <a:ea typeface="+mj-ea"/>
              </a:rPr>
              <a:t>클래스 파일 구성 </a:t>
            </a:r>
            <a:r>
              <a:rPr lang="en-US" altLang="ko-KR" sz="2800" b="1" dirty="0">
                <a:latin typeface="+mj-ea"/>
                <a:ea typeface="+mj-ea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+mj-ea"/>
              </a:rPr>
              <a:t>FirstActivity</a:t>
            </a:r>
            <a:r>
              <a:rPr lang="en-US" altLang="ko-KR" sz="2800" b="1" dirty="0">
                <a:solidFill>
                  <a:prstClr val="black"/>
                </a:solidFill>
                <a:latin typeface="+mj-ea"/>
              </a:rPr>
              <a:t> &amp; </a:t>
            </a:r>
            <a:r>
              <a:rPr lang="en-US" altLang="ko-KR" sz="2800" b="1" dirty="0" err="1">
                <a:solidFill>
                  <a:prstClr val="black"/>
                </a:solidFill>
                <a:latin typeface="+mj-ea"/>
              </a:rPr>
              <a:t>SecondActivity</a:t>
            </a:r>
            <a:endParaRPr lang="en-US" altLang="ko-KR" sz="2800" b="1" dirty="0">
              <a:solidFill>
                <a:prstClr val="black"/>
              </a:solidFill>
              <a:latin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8DD07CC-0EEF-44DB-A57A-4202D1150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6" y="1479351"/>
            <a:ext cx="2920825" cy="506659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2EB424-440D-40CE-BD3A-600D3FFCFA57}"/>
              </a:ext>
            </a:extLst>
          </p:cNvPr>
          <p:cNvSpPr/>
          <p:nvPr/>
        </p:nvSpPr>
        <p:spPr>
          <a:xfrm>
            <a:off x="1124690" y="3644914"/>
            <a:ext cx="1313808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F8119F-739E-4FF1-8CC1-143B1C1EA3BE}"/>
              </a:ext>
            </a:extLst>
          </p:cNvPr>
          <p:cNvSpPr/>
          <p:nvPr/>
        </p:nvSpPr>
        <p:spPr>
          <a:xfrm>
            <a:off x="1124690" y="4052802"/>
            <a:ext cx="1313808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8D5A9C-E381-4C43-8D7B-305986B3B34C}"/>
              </a:ext>
            </a:extLst>
          </p:cNvPr>
          <p:cNvSpPr/>
          <p:nvPr/>
        </p:nvSpPr>
        <p:spPr>
          <a:xfrm>
            <a:off x="1162790" y="5499426"/>
            <a:ext cx="1313808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BF3334-3CA4-4028-9A06-D8664CE8AFF6}"/>
              </a:ext>
            </a:extLst>
          </p:cNvPr>
          <p:cNvSpPr/>
          <p:nvPr/>
        </p:nvSpPr>
        <p:spPr>
          <a:xfrm>
            <a:off x="1162790" y="5769756"/>
            <a:ext cx="1390008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2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9" grpId="0"/>
      <p:bldP spid="20" grpId="0"/>
      <p:bldP spid="21" grpId="0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-3407"/>
            <a:ext cx="9840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sz="2800" b="1" dirty="0">
                <a:latin typeface="+mj-ea"/>
                <a:ea typeface="+mj-ea"/>
              </a:rPr>
              <a:t>클래스 파일 구성 </a:t>
            </a:r>
            <a:r>
              <a:rPr lang="en-US" altLang="ko-KR" sz="2800" b="1" dirty="0">
                <a:latin typeface="+mj-ea"/>
                <a:ea typeface="+mj-ea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+mj-ea"/>
              </a:rPr>
              <a:t>ThirdActivity</a:t>
            </a:r>
            <a:endParaRPr lang="en-US" altLang="ko-KR" sz="2800" b="1" dirty="0">
              <a:solidFill>
                <a:prstClr val="black"/>
              </a:solidFill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292662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25">
            <a:extLst>
              <a:ext uri="{FF2B5EF4-FFF2-40B4-BE49-F238E27FC236}">
                <a16:creationId xmlns:a16="http://schemas.microsoft.com/office/drawing/2014/main" id="{EA0BA48A-E74D-41E9-A1B1-20A6A1AA671D}"/>
              </a:ext>
            </a:extLst>
          </p:cNvPr>
          <p:cNvSpPr/>
          <p:nvPr/>
        </p:nvSpPr>
        <p:spPr>
          <a:xfrm>
            <a:off x="5194301" y="1672253"/>
            <a:ext cx="6794500" cy="472353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BAFE85-6B25-41DC-A8D5-8CDA511141BA}"/>
              </a:ext>
            </a:extLst>
          </p:cNvPr>
          <p:cNvSpPr/>
          <p:nvPr/>
        </p:nvSpPr>
        <p:spPr>
          <a:xfrm>
            <a:off x="5332714" y="2306126"/>
            <a:ext cx="61840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</a:t>
            </a:r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ThirdActivity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(205 lines) :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테마선정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천아현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김세희 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순수코딩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기능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19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개의 테마 체크박스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이미지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개 선택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아닌 경우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경고창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버튼 클릭 시 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buAutoNum type="arabicParenBoth"/>
            </a:pP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dbHelper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클래스의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insert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사용으로 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buAutoNum type="arabicParenBoth"/>
            </a:pP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선택된 테마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개가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user_table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에 삽입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buAutoNum type="arabicParenBoth"/>
            </a:pP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다음 화면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WeatherActivity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로 이동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31D86-58F7-4059-AFA8-FBDC7C89DE76}"/>
              </a:ext>
            </a:extLst>
          </p:cNvPr>
          <p:cNvSpPr/>
          <p:nvPr/>
        </p:nvSpPr>
        <p:spPr>
          <a:xfrm>
            <a:off x="3563494" y="1389875"/>
            <a:ext cx="24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activity_third.xml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0E7BC67-015E-428C-9EF2-D8C492A1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91" y="479478"/>
            <a:ext cx="6043068" cy="16674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790F32-C57C-46D2-B9BB-2E309600072E}"/>
              </a:ext>
            </a:extLst>
          </p:cNvPr>
          <p:cNvSpPr/>
          <p:nvPr/>
        </p:nvSpPr>
        <p:spPr>
          <a:xfrm>
            <a:off x="7064695" y="1153821"/>
            <a:ext cx="4189244" cy="6312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793352-B66F-47AA-A6FB-0223C6CF2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8" y="1589930"/>
            <a:ext cx="2920825" cy="50665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C3B8C7-3360-4D10-A0C6-360B54EE9CDD}"/>
              </a:ext>
            </a:extLst>
          </p:cNvPr>
          <p:cNvSpPr/>
          <p:nvPr/>
        </p:nvSpPr>
        <p:spPr>
          <a:xfrm>
            <a:off x="883390" y="4465928"/>
            <a:ext cx="1313808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987D69-B513-4BFF-BBC9-8C8606B67264}"/>
              </a:ext>
            </a:extLst>
          </p:cNvPr>
          <p:cNvSpPr/>
          <p:nvPr/>
        </p:nvSpPr>
        <p:spPr>
          <a:xfrm>
            <a:off x="792159" y="6167184"/>
            <a:ext cx="1390008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82D56EE-AD39-4AF3-831E-979D424B3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077" y="1882539"/>
            <a:ext cx="2217958" cy="47235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22C49-68EB-40D4-A3E8-B53C1BFF6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298" y="3479328"/>
            <a:ext cx="1520611" cy="329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8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 animBg="1"/>
      <p:bldP spid="8" grpId="0" animBg="1"/>
      <p:bldP spid="11" grpId="0"/>
      <p:bldP spid="19" grpId="0"/>
      <p:bldP spid="24" grpId="0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-3407"/>
            <a:ext cx="9840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sz="2800" b="1" dirty="0">
                <a:latin typeface="+mj-ea"/>
                <a:ea typeface="+mj-ea"/>
              </a:rPr>
              <a:t>클래스 파일 구성 </a:t>
            </a:r>
            <a:r>
              <a:rPr lang="en-US" altLang="ko-KR" sz="2800" b="1" dirty="0">
                <a:latin typeface="+mj-ea"/>
                <a:ea typeface="+mj-ea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+mj-ea"/>
              </a:rPr>
              <a:t>WeatherActivity</a:t>
            </a:r>
            <a:endParaRPr lang="en-US" altLang="ko-KR" sz="2800" b="1" dirty="0">
              <a:solidFill>
                <a:prstClr val="black"/>
              </a:solidFill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292662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25">
            <a:extLst>
              <a:ext uri="{FF2B5EF4-FFF2-40B4-BE49-F238E27FC236}">
                <a16:creationId xmlns:a16="http://schemas.microsoft.com/office/drawing/2014/main" id="{EA0BA48A-E74D-41E9-A1B1-20A6A1AA671D}"/>
              </a:ext>
            </a:extLst>
          </p:cNvPr>
          <p:cNvSpPr/>
          <p:nvPr/>
        </p:nvSpPr>
        <p:spPr>
          <a:xfrm>
            <a:off x="4697130" y="1785105"/>
            <a:ext cx="7291670" cy="4680220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BAFE85-6B25-41DC-A8D5-8CDA511141BA}"/>
              </a:ext>
            </a:extLst>
          </p:cNvPr>
          <p:cNvSpPr/>
          <p:nvPr/>
        </p:nvSpPr>
        <p:spPr>
          <a:xfrm>
            <a:off x="4847290" y="2354643"/>
            <a:ext cx="69913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</a:t>
            </a:r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WeatherActivity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(155lines) :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날씨 정보 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-  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실시간 부산 날씨를 파싱 받음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천아현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김세희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오픈소스 활용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 -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  <a:hlinkClick r:id="rId3"/>
              </a:rPr>
              <a:t>https://alisyabob.tistory.com/232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기능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기상청에서 날씨정보를 활용할 수 있는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RSS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를 제공함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기상청에서 제공하는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RSS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의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item 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태그를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r>
              <a:rPr lang="ko-KR" altLang="en-US" sz="2000" b="1" dirty="0" err="1">
                <a:solidFill>
                  <a:schemeClr val="bg1"/>
                </a:solidFill>
                <a:latin typeface="+mj-ea"/>
                <a:ea typeface="+mj-ea"/>
              </a:rPr>
              <a:t>파싱받아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리스트 형태로 만듦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리스트의 정보에서 원하는 정보인 온도와 날씨만 따로 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새로운 리스트에 저장 후 출력 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31D86-58F7-4059-AFA8-FBDC7C89DE76}"/>
              </a:ext>
            </a:extLst>
          </p:cNvPr>
          <p:cNvSpPr/>
          <p:nvPr/>
        </p:nvSpPr>
        <p:spPr>
          <a:xfrm>
            <a:off x="2698220" y="1337125"/>
            <a:ext cx="3740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activity_</a:t>
            </a:r>
            <a:r>
              <a:rPr lang="en-US" altLang="ko-KR" b="1" dirty="0">
                <a:solidFill>
                  <a:prstClr val="black"/>
                </a:solidFill>
                <a:latin typeface="+mj-ea"/>
                <a:ea typeface="+mj-ea"/>
              </a:rPr>
              <a:t>WeatherActivity</a:t>
            </a:r>
            <a:r>
              <a:rPr lang="en-US" altLang="ko-KR" b="1" dirty="0">
                <a:latin typeface="+mj-ea"/>
                <a:ea typeface="+mj-ea"/>
              </a:rPr>
              <a:t>.xml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2B9419-622A-4AE6-BC3B-DC2D4EEB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78" y="16094"/>
            <a:ext cx="6183922" cy="50568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D59607-610C-4CF6-826D-7D770B6CC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93" y="1651428"/>
            <a:ext cx="2920825" cy="50665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582D1B-0C98-47B0-A80E-F67B9F5A7CF2}"/>
              </a:ext>
            </a:extLst>
          </p:cNvPr>
          <p:cNvSpPr/>
          <p:nvPr/>
        </p:nvSpPr>
        <p:spPr>
          <a:xfrm>
            <a:off x="887138" y="4651019"/>
            <a:ext cx="1313808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54B84A-E0CF-47BB-B443-2CEF9EE1B8D0}"/>
              </a:ext>
            </a:extLst>
          </p:cNvPr>
          <p:cNvSpPr/>
          <p:nvPr/>
        </p:nvSpPr>
        <p:spPr>
          <a:xfrm>
            <a:off x="955502" y="6381258"/>
            <a:ext cx="1245443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3FBCE9A-DF6E-4258-898A-AD9D01A58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40" y="1645123"/>
            <a:ext cx="1924473" cy="409370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428E23-DD61-4FDA-910F-269A01FE5C93}"/>
              </a:ext>
            </a:extLst>
          </p:cNvPr>
          <p:cNvSpPr/>
          <p:nvPr/>
        </p:nvSpPr>
        <p:spPr>
          <a:xfrm>
            <a:off x="3209748" y="4285697"/>
            <a:ext cx="1097955" cy="47962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 animBg="1"/>
      <p:bldP spid="8" grpId="0" animBg="1"/>
      <p:bldP spid="11" grpId="0"/>
      <p:bldP spid="19" grpId="0"/>
      <p:bldP spid="18" grpId="0" animBg="1"/>
      <p:bldP spid="20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-3407"/>
            <a:ext cx="9840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sz="2800" b="1" dirty="0">
                <a:latin typeface="+mj-ea"/>
                <a:ea typeface="+mj-ea"/>
              </a:rPr>
              <a:t>클래스 파일 구성 </a:t>
            </a:r>
            <a:r>
              <a:rPr lang="en-US" altLang="ko-KR" sz="2800" b="1" dirty="0">
                <a:latin typeface="+mj-ea"/>
                <a:ea typeface="+mj-ea"/>
              </a:rPr>
              <a:t>– </a:t>
            </a:r>
            <a:r>
              <a:rPr lang="en-US" altLang="ko-KR" sz="2800" b="1" dirty="0" err="1">
                <a:latin typeface="+mj-ea"/>
                <a:ea typeface="+mj-ea"/>
              </a:rPr>
              <a:t>MainActivity</a:t>
            </a:r>
            <a:endParaRPr lang="en-US" altLang="ko-KR" sz="2800" b="1" dirty="0">
              <a:solidFill>
                <a:prstClr val="black"/>
              </a:solidFill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292662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25">
            <a:extLst>
              <a:ext uri="{FF2B5EF4-FFF2-40B4-BE49-F238E27FC236}">
                <a16:creationId xmlns:a16="http://schemas.microsoft.com/office/drawing/2014/main" id="{EA0BA48A-E74D-41E9-A1B1-20A6A1AA671D}"/>
              </a:ext>
            </a:extLst>
          </p:cNvPr>
          <p:cNvSpPr/>
          <p:nvPr/>
        </p:nvSpPr>
        <p:spPr>
          <a:xfrm>
            <a:off x="4697130" y="1785105"/>
            <a:ext cx="7291670" cy="4680220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BAFE85-6B25-41DC-A8D5-8CDA511141BA}"/>
              </a:ext>
            </a:extLst>
          </p:cNvPr>
          <p:cNvSpPr/>
          <p:nvPr/>
        </p:nvSpPr>
        <p:spPr>
          <a:xfrm>
            <a:off x="5064521" y="2625919"/>
            <a:ext cx="699135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</a:t>
            </a:r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</a:rPr>
              <a:t>MainActivity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(176lines) :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지도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api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활용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-  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</a:rPr>
              <a:t>지도를 통해 숙소와 추천하는 코스를 마커를 통해 보여줌</a:t>
            </a:r>
            <a:endParaRPr lang="en-US" altLang="ko-KR" sz="19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사공현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서혜윰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오픈소스 활용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 -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  <a:hlinkClick r:id="rId3"/>
              </a:rPr>
              <a:t>https://developers.kakao.com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- https://stackoverflow.com/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◆ 기능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카카오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MAP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에서 제공하는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API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키를 받아 지도를 구현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지도에서 검색기능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+mj-ea"/>
                <a:ea typeface="+mj-ea"/>
              </a:rPr>
              <a:t>마커띄우기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+mj-ea"/>
                <a:ea typeface="+mj-ea"/>
              </a:rPr>
              <a:t>길찾기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31D86-58F7-4059-AFA8-FBDC7C89DE76}"/>
              </a:ext>
            </a:extLst>
          </p:cNvPr>
          <p:cNvSpPr/>
          <p:nvPr/>
        </p:nvSpPr>
        <p:spPr>
          <a:xfrm>
            <a:off x="3311798" y="1458683"/>
            <a:ext cx="3740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activity_</a:t>
            </a:r>
            <a:r>
              <a:rPr lang="en-US" altLang="ko-KR" b="1" dirty="0">
                <a:latin typeface="+mj-ea"/>
              </a:rPr>
              <a:t> MainActivity</a:t>
            </a:r>
            <a:r>
              <a:rPr lang="en-US" altLang="ko-KR" b="1" dirty="0">
                <a:latin typeface="+mj-ea"/>
                <a:ea typeface="+mj-ea"/>
              </a:rPr>
              <a:t>.xml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CACEE1-1A89-42E4-BA1F-7562E6141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73" y="1591920"/>
            <a:ext cx="2920825" cy="50665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3CF62-B3E4-481C-985C-E7C2BAC5A4B4}"/>
              </a:ext>
            </a:extLst>
          </p:cNvPr>
          <p:cNvSpPr/>
          <p:nvPr/>
        </p:nvSpPr>
        <p:spPr>
          <a:xfrm>
            <a:off x="1085672" y="5770963"/>
            <a:ext cx="1390008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5CD2D3-1735-415F-82B7-65C69710BCCD}"/>
              </a:ext>
            </a:extLst>
          </p:cNvPr>
          <p:cNvSpPr/>
          <p:nvPr/>
        </p:nvSpPr>
        <p:spPr>
          <a:xfrm>
            <a:off x="1156381" y="3896614"/>
            <a:ext cx="1390008" cy="228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B5831-17C3-491B-8421-DE75AD44EEE9}"/>
              </a:ext>
            </a:extLst>
          </p:cNvPr>
          <p:cNvSpPr/>
          <p:nvPr/>
        </p:nvSpPr>
        <p:spPr>
          <a:xfrm>
            <a:off x="792159" y="4719487"/>
            <a:ext cx="945201" cy="26720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E592BE-F85E-4B19-A7F9-4627CB45D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091" y="1315521"/>
            <a:ext cx="2179264" cy="44798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4E9143-7554-4198-8346-3A55C2FF8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390" y="2442935"/>
            <a:ext cx="2024434" cy="42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1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 animBg="1"/>
      <p:bldP spid="8" grpId="0" animBg="1"/>
      <p:bldP spid="11" grpId="0"/>
      <p:bldP spid="19" grpId="0"/>
      <p:bldP spid="17" grpId="0" animBg="1"/>
      <p:bldP spid="18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49914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r>
              <a:rPr lang="ko-KR" altLang="en-US" sz="2800" b="1" dirty="0">
                <a:latin typeface="+mj-ea"/>
              </a:rPr>
              <a:t>프로젝트의 독창성 및 차별성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289491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7DE860-D8BB-48AE-9632-1F83372C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6" y="2198125"/>
            <a:ext cx="3549474" cy="3544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506922-94B7-4A22-ADE2-03FF39F84A6B}"/>
              </a:ext>
            </a:extLst>
          </p:cNvPr>
          <p:cNvSpPr txBox="1"/>
          <p:nvPr/>
        </p:nvSpPr>
        <p:spPr>
          <a:xfrm>
            <a:off x="596422" y="1674847"/>
            <a:ext cx="277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</a:rPr>
              <a:t>기존의 여행 앱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]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7B1F63-F2A0-4F3C-854F-1F8DA651183A}"/>
              </a:ext>
            </a:extLst>
          </p:cNvPr>
          <p:cNvSpPr/>
          <p:nvPr/>
        </p:nvSpPr>
        <p:spPr>
          <a:xfrm>
            <a:off x="1368561" y="3905219"/>
            <a:ext cx="1291905" cy="140900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25">
            <a:extLst>
              <a:ext uri="{FF2B5EF4-FFF2-40B4-BE49-F238E27FC236}">
                <a16:creationId xmlns:a16="http://schemas.microsoft.com/office/drawing/2014/main" id="{35DCD9E0-6215-4E16-9F6B-643045007E98}"/>
              </a:ext>
            </a:extLst>
          </p:cNvPr>
          <p:cNvSpPr/>
          <p:nvPr/>
        </p:nvSpPr>
        <p:spPr>
          <a:xfrm>
            <a:off x="4303908" y="1651987"/>
            <a:ext cx="7291670" cy="4680220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EF093-E9D9-4A7E-AF38-36F410261D52}"/>
              </a:ext>
            </a:extLst>
          </p:cNvPr>
          <p:cNvSpPr txBox="1"/>
          <p:nvPr/>
        </p:nvSpPr>
        <p:spPr>
          <a:xfrm>
            <a:off x="4601711" y="2198125"/>
            <a:ext cx="6551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ko-KR" altLang="en-US" b="1" dirty="0">
                <a:solidFill>
                  <a:schemeClr val="bg1"/>
                </a:solidFill>
              </a:rPr>
              <a:t>기존의 여행 앱</a:t>
            </a:r>
            <a:r>
              <a:rPr lang="en-US" altLang="ko-KR" b="1" dirty="0">
                <a:solidFill>
                  <a:schemeClr val="bg1"/>
                </a:solidFill>
              </a:rPr>
              <a:t>&gt;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여행 가이드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여행 매거진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일정짜기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여행 가계부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맛집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관광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예약기능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</a:rPr>
              <a:t>여행지 장소에 대한 정보 제공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사용자가 직접 여행 일정을 관리함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&lt;B.T.S&gt;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사용자의 숙소를 기반으로 여행지 코스를 선정해줌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</a:rPr>
              <a:t>여행지 장소 추천은 사용자가 선택한 여행 테마에 부합하는 장소 제공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</a:rPr>
              <a:t>계획을 세우는 당일의 날씨도 적용하여 여행 계획을 추천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rgbClr val="FFFF00"/>
                </a:solidFill>
              </a:rPr>
              <a:t>&gt;&gt;</a:t>
            </a:r>
            <a:r>
              <a:rPr lang="ko-KR" altLang="en-US" sz="2400" b="1" dirty="0">
                <a:solidFill>
                  <a:srgbClr val="FFFF00"/>
                </a:solidFill>
              </a:rPr>
              <a:t>기존의 앱에는 없는 새로운 기능을 구현함</a:t>
            </a:r>
            <a:endParaRPr lang="en-US" altLang="ko-KR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20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8" grpId="0"/>
      <p:bldP spid="10" grpId="0" animBg="1"/>
      <p:bldP spid="11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94D7EB-0667-46FC-87F8-A781D18E8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1D9CC-35C4-4784-A906-0BAED4B8BFE1}"/>
              </a:ext>
            </a:extLst>
          </p:cNvPr>
          <p:cNvSpPr txBox="1"/>
          <p:nvPr/>
        </p:nvSpPr>
        <p:spPr>
          <a:xfrm>
            <a:off x="0" y="0"/>
            <a:ext cx="4991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+mj-ea"/>
                <a:ea typeface="+mj-ea"/>
              </a:rPr>
              <a:t>영상촬영</a:t>
            </a:r>
            <a:endParaRPr lang="en-US" altLang="ko-KR" sz="40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5" name="2020-12-02_Untitled">
            <a:hlinkClick r:id="" action="ppaction://media"/>
            <a:extLst>
              <a:ext uri="{FF2B5EF4-FFF2-40B4-BE49-F238E27FC236}">
                <a16:creationId xmlns:a16="http://schemas.microsoft.com/office/drawing/2014/main" id="{6C839C84-07B3-4B88-B301-3295337AB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9835" y="1446550"/>
            <a:ext cx="8737600" cy="4914900"/>
          </a:xfrm>
          <a:prstGeom prst="rect">
            <a:avLst/>
          </a:prstGeom>
        </p:spPr>
      </p:pic>
      <p:pic>
        <p:nvPicPr>
          <p:cNvPr id="3" name="KakaoTalk_20201202_233215354">
            <a:hlinkClick r:id="" action="ppaction://media"/>
            <a:extLst>
              <a:ext uri="{FF2B5EF4-FFF2-40B4-BE49-F238E27FC236}">
                <a16:creationId xmlns:a16="http://schemas.microsoft.com/office/drawing/2014/main" id="{32B20345-4C55-4D4F-BD82-1C47AA56E1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11533" y="1598950"/>
            <a:ext cx="22288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8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3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8167054" y="4204079"/>
            <a:ext cx="2035278" cy="2056393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50785" y="1468458"/>
            <a:ext cx="2035278" cy="2056393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97868" y="4204079"/>
            <a:ext cx="2035278" cy="205639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67054" y="1509460"/>
            <a:ext cx="2035278" cy="2032323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97868" y="1509460"/>
            <a:ext cx="2035278" cy="205639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각형 5"/>
          <p:cNvSpPr/>
          <p:nvPr/>
        </p:nvSpPr>
        <p:spPr>
          <a:xfrm>
            <a:off x="0" y="322729"/>
            <a:ext cx="2232212" cy="1021977"/>
          </a:xfrm>
          <a:prstGeom prst="homePlate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501445" y="1160206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DEB5D-257C-479B-A77A-DD9058A31699}"/>
              </a:ext>
            </a:extLst>
          </p:cNvPr>
          <p:cNvSpPr txBox="1"/>
          <p:nvPr/>
        </p:nvSpPr>
        <p:spPr>
          <a:xfrm>
            <a:off x="-143973" y="494040"/>
            <a:ext cx="226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3E3E3E"/>
                </a:solidFill>
                <a:ea typeface="서울한강 장체EB" panose="02020603020101020101" pitchFamily="18" charset="-127"/>
              </a:rPr>
              <a:t>INDEX</a:t>
            </a:r>
            <a:endParaRPr lang="ko-KR" altLang="en-US" sz="3200" b="1" dirty="0">
              <a:solidFill>
                <a:srgbClr val="3E3E3E"/>
              </a:solidFill>
              <a:ea typeface="서울한강 장체E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29A73-26B9-4FBC-B56C-7B1FC58F9BF4}"/>
              </a:ext>
            </a:extLst>
          </p:cNvPr>
          <p:cNvSpPr txBox="1"/>
          <p:nvPr/>
        </p:nvSpPr>
        <p:spPr>
          <a:xfrm>
            <a:off x="1997868" y="1533530"/>
            <a:ext cx="2035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r>
              <a:rPr lang="ko-KR" altLang="en-US" sz="2800" b="1" dirty="0">
                <a:latin typeface="+mj-ea"/>
                <a:ea typeface="+mj-ea"/>
              </a:rPr>
              <a:t>초기 목표</a:t>
            </a:r>
            <a:endParaRPr lang="en-US" altLang="ko-KR" sz="1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5EC24-B1D6-499C-A615-CAFA40AA1F73}"/>
              </a:ext>
            </a:extLst>
          </p:cNvPr>
          <p:cNvSpPr txBox="1"/>
          <p:nvPr/>
        </p:nvSpPr>
        <p:spPr>
          <a:xfrm>
            <a:off x="5050785" y="1468459"/>
            <a:ext cx="2035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r>
              <a:rPr lang="ko-KR" altLang="en-US" sz="2800" b="1" dirty="0">
                <a:latin typeface="+mj-ea"/>
                <a:ea typeface="+mj-ea"/>
              </a:rPr>
              <a:t>중간발표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ko-KR" altLang="en-US" sz="2800" b="1" dirty="0">
                <a:latin typeface="+mj-ea"/>
                <a:ea typeface="+mj-ea"/>
              </a:rPr>
              <a:t>까지 진행 결과 요약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3B448-0755-4DFA-B0BF-11AED1ABF6AE}"/>
              </a:ext>
            </a:extLst>
          </p:cNvPr>
          <p:cNvSpPr txBox="1"/>
          <p:nvPr/>
        </p:nvSpPr>
        <p:spPr>
          <a:xfrm>
            <a:off x="1997868" y="4228148"/>
            <a:ext cx="2035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r>
              <a:rPr lang="ko-KR" altLang="en-US" sz="2800" b="1" dirty="0">
                <a:latin typeface="+mj-ea"/>
                <a:ea typeface="+mj-ea"/>
              </a:rPr>
              <a:t>결론 및 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ko-KR" altLang="en-US" sz="2800" b="1" dirty="0">
                <a:latin typeface="+mj-ea"/>
                <a:ea typeface="+mj-ea"/>
              </a:rPr>
              <a:t>향후 과제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FE9B68-DB8C-4992-A88B-5EFC08C348D2}"/>
              </a:ext>
            </a:extLst>
          </p:cNvPr>
          <p:cNvSpPr txBox="1"/>
          <p:nvPr/>
        </p:nvSpPr>
        <p:spPr>
          <a:xfrm>
            <a:off x="8167055" y="1468458"/>
            <a:ext cx="2035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r>
              <a:rPr lang="ko-KR" altLang="en-US" sz="2800" b="1" dirty="0">
                <a:latin typeface="+mj-ea"/>
                <a:ea typeface="+mj-ea"/>
              </a:rPr>
              <a:t>최종 결과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29A73-26B9-4FBC-B56C-7B1FC58F9BF4}"/>
              </a:ext>
            </a:extLst>
          </p:cNvPr>
          <p:cNvSpPr txBox="1"/>
          <p:nvPr/>
        </p:nvSpPr>
        <p:spPr>
          <a:xfrm>
            <a:off x="8167054" y="4278169"/>
            <a:ext cx="2109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+mj-ea"/>
              </a:rPr>
              <a:t>06</a:t>
            </a:r>
          </a:p>
          <a:p>
            <a:r>
              <a:rPr lang="en-US" altLang="ko-KR" sz="2800" b="1" dirty="0" smtClean="0">
                <a:ea typeface="+mj-ea"/>
              </a:rPr>
              <a:t>Q&amp;A</a:t>
            </a:r>
          </a:p>
          <a:p>
            <a:endParaRPr lang="en-US" altLang="ko-KR" sz="2800" b="1" dirty="0" smtClean="0">
              <a:ea typeface="+mj-ea"/>
            </a:endParaRPr>
          </a:p>
          <a:p>
            <a:r>
              <a:rPr lang="ko-KR" altLang="en-US" sz="2800" b="1" dirty="0" smtClean="0">
                <a:solidFill>
                  <a:srgbClr val="FF0000"/>
                </a:solidFill>
                <a:ea typeface="+mj-ea"/>
              </a:rPr>
              <a:t>수정 </a:t>
            </a:r>
            <a:r>
              <a:rPr lang="en-US" altLang="ko-KR" sz="2800" b="1" dirty="0" smtClean="0">
                <a:solidFill>
                  <a:srgbClr val="FF0000"/>
                </a:solidFill>
                <a:ea typeface="+mj-ea"/>
              </a:rPr>
              <a:t>p9</a:t>
            </a:r>
            <a:endParaRPr lang="en-US" altLang="ko-KR" sz="2800" b="1" dirty="0">
              <a:solidFill>
                <a:srgbClr val="FF0000"/>
              </a:solidFill>
              <a:ea typeface="+mj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50785" y="4204079"/>
            <a:ext cx="2035278" cy="205639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29A73-26B9-4FBC-B56C-7B1FC58F9BF4}"/>
              </a:ext>
            </a:extLst>
          </p:cNvPr>
          <p:cNvSpPr txBox="1"/>
          <p:nvPr/>
        </p:nvSpPr>
        <p:spPr>
          <a:xfrm>
            <a:off x="5050785" y="4228148"/>
            <a:ext cx="2035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r>
              <a:rPr lang="ko-KR" altLang="en-US" sz="2800" b="1" dirty="0">
                <a:latin typeface="+mj-ea"/>
                <a:ea typeface="+mj-ea"/>
              </a:rPr>
              <a:t>프로그램 설치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ko-KR" altLang="en-US" sz="2800" b="1" dirty="0">
                <a:latin typeface="+mj-ea"/>
                <a:ea typeface="+mj-ea"/>
              </a:rPr>
              <a:t>메뉴얼</a:t>
            </a:r>
            <a:endParaRPr lang="en-US" altLang="ko-KR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677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9" grpId="0" animBg="1"/>
      <p:bldP spid="17" grpId="0" animBg="1"/>
      <p:bldP spid="16" grpId="0" animBg="1"/>
      <p:bldP spid="14" grpId="0" animBg="1"/>
      <p:bldP spid="6" grpId="0" animBg="1"/>
      <p:bldP spid="3" grpId="0" animBg="1"/>
      <p:bldP spid="4" grpId="0"/>
      <p:bldP spid="5" grpId="0"/>
      <p:bldP spid="7" grpId="0"/>
      <p:bldP spid="9" grpId="0"/>
      <p:bldP spid="20" grpId="0"/>
      <p:bldP spid="21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46526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r>
              <a:rPr lang="ko-KR" altLang="en-US" sz="2800" b="1" dirty="0">
                <a:latin typeface="+mj-ea"/>
              </a:rPr>
              <a:t>분담 내용 및 수행 내용</a:t>
            </a:r>
            <a:endParaRPr lang="en-US" altLang="ko-KR" sz="2800" b="1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FA3885-C699-4C17-A667-3B0AE956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662"/>
            <a:ext cx="12192000" cy="5565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55E56-0408-4237-843F-132BF76450D3}"/>
              </a:ext>
            </a:extLst>
          </p:cNvPr>
          <p:cNvSpPr txBox="1"/>
          <p:nvPr/>
        </p:nvSpPr>
        <p:spPr>
          <a:xfrm>
            <a:off x="722364" y="3398064"/>
            <a:ext cx="1481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+mj-ea"/>
                <a:ea typeface="+mj-ea"/>
              </a:rPr>
              <a:t>조장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err="1">
                <a:solidFill>
                  <a:prstClr val="black"/>
                </a:solidFill>
                <a:latin typeface="+mj-ea"/>
                <a:ea typeface="+mj-ea"/>
              </a:rPr>
              <a:t>김세희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알고리즘 구상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GUI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제작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DB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제작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전체 프로젝트 점검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발표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PPT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제작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6B2E7-A383-44BB-A4F8-8BB0E467E7A7}"/>
              </a:ext>
            </a:extLst>
          </p:cNvPr>
          <p:cNvSpPr txBox="1"/>
          <p:nvPr/>
        </p:nvSpPr>
        <p:spPr>
          <a:xfrm>
            <a:off x="3030136" y="3398064"/>
            <a:ext cx="14819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err="1">
                <a:solidFill>
                  <a:prstClr val="black"/>
                </a:solidFill>
                <a:latin typeface="+mj-ea"/>
                <a:ea typeface="+mj-ea"/>
              </a:rPr>
              <a:t>부조장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+mj-ea"/>
                <a:ea typeface="+mj-ea"/>
              </a:rPr>
              <a:t>김보경</a:t>
            </a:r>
            <a:endParaRPr lang="en-US" altLang="ko-KR" sz="20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알고리즘 구상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DB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자료조사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GUI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제작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DB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제작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PPT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제작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01BD6-89E1-4FF0-BA4A-8590179BAA8F}"/>
              </a:ext>
            </a:extLst>
          </p:cNvPr>
          <p:cNvSpPr txBox="1"/>
          <p:nvPr/>
        </p:nvSpPr>
        <p:spPr>
          <a:xfrm>
            <a:off x="5319246" y="3398064"/>
            <a:ext cx="14819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+mj-ea"/>
                <a:ea typeface="+mj-ea"/>
              </a:rPr>
              <a:t>조원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err="1">
                <a:solidFill>
                  <a:prstClr val="black"/>
                </a:solidFill>
                <a:latin typeface="+mj-ea"/>
                <a:ea typeface="+mj-ea"/>
              </a:rPr>
              <a:t>사공현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지도 구현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DB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자료조사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BD6A6-0B9D-4A80-9430-520D82B7F802}"/>
              </a:ext>
            </a:extLst>
          </p:cNvPr>
          <p:cNvSpPr txBox="1"/>
          <p:nvPr/>
        </p:nvSpPr>
        <p:spPr>
          <a:xfrm>
            <a:off x="7580363" y="3398064"/>
            <a:ext cx="148190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+mj-ea"/>
                <a:ea typeface="+mj-ea"/>
              </a:rPr>
              <a:t>조원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err="1">
                <a:solidFill>
                  <a:prstClr val="black"/>
                </a:solidFill>
                <a:latin typeface="+mj-ea"/>
                <a:ea typeface="+mj-ea"/>
              </a:rPr>
              <a:t>서혜윰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지도 구현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알고리즘 구상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PPT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제작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프로젝트 통합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DB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자료조사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56A4A-0F3D-42E2-A321-7F645BEE43ED}"/>
              </a:ext>
            </a:extLst>
          </p:cNvPr>
          <p:cNvSpPr txBox="1"/>
          <p:nvPr/>
        </p:nvSpPr>
        <p:spPr>
          <a:xfrm>
            <a:off x="9888390" y="3398064"/>
            <a:ext cx="148190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+mj-ea"/>
                <a:ea typeface="+mj-ea"/>
              </a:rPr>
              <a:t>조원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천아현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날씨 파싱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GUI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제작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알고리즘 구상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DB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자료조사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1075" y="1292662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  <p:bldP spid="10" grpId="0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371600" y="4820194"/>
            <a:ext cx="9692640" cy="1946366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075878" y="2756269"/>
            <a:ext cx="3851703" cy="1955421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158860" y="2756270"/>
            <a:ext cx="3851703" cy="1955421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23910" y="2756271"/>
            <a:ext cx="3851703" cy="1955421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6EA6B7-A829-4DA1-8904-0D0543CBF0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46" y="1643059"/>
            <a:ext cx="1080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64BB88-551B-4421-A03E-5FDD73259252}"/>
              </a:ext>
            </a:extLst>
          </p:cNvPr>
          <p:cNvSpPr txBox="1"/>
          <p:nvPr/>
        </p:nvSpPr>
        <p:spPr>
          <a:xfrm>
            <a:off x="205457" y="2865034"/>
            <a:ext cx="37917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프로그램연동 능력 향상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완성된 소스코드를 연동하면서 겪은 시행착오가 많이 있었다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이걸 해결하고자 많은 노력을 하였기에 기억에 남았고 다양한 해결방법을 총 동원하여 연동 할 수 있는 능력을 키울 수 있었다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62C66F-EA2A-4A89-B22D-C8F0BC7AC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12" y="1643059"/>
            <a:ext cx="1080000" cy="1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B862EA-0CEC-4DF7-999E-65CA7219D163}"/>
              </a:ext>
            </a:extLst>
          </p:cNvPr>
          <p:cNvSpPr txBox="1"/>
          <p:nvPr/>
        </p:nvSpPr>
        <p:spPr>
          <a:xfrm>
            <a:off x="1548999" y="5051107"/>
            <a:ext cx="90940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이후 발전을 위해 개선할 점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sz="800" b="1" dirty="0">
              <a:latin typeface="+mj-ea"/>
              <a:ea typeface="+mj-ea"/>
            </a:endParaRPr>
          </a:p>
          <a:p>
            <a:pPr algn="ctr"/>
            <a:r>
              <a:rPr lang="ko-KR" altLang="en-US" sz="2400" b="1" dirty="0">
                <a:solidFill>
                  <a:srgbClr val="FFFF00"/>
                </a:solidFill>
                <a:latin typeface="+mj-ea"/>
                <a:ea typeface="+mj-ea"/>
              </a:rPr>
              <a:t>획기적인 알고리즘을 만들 수 있도록 창의력을 기른다</a:t>
            </a:r>
            <a:r>
              <a:rPr lang="en-US" altLang="ko-KR" sz="2400" b="1" dirty="0">
                <a:solidFill>
                  <a:srgbClr val="FFFF00"/>
                </a:solidFill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rgbClr val="FFFF00"/>
                </a:solidFill>
                <a:latin typeface="+mj-ea"/>
                <a:ea typeface="+mj-ea"/>
              </a:rPr>
              <a:t>어플리케이션 외에도 컴퓨터 프로그램을 만들 능력을 키운다</a:t>
            </a:r>
            <a:r>
              <a:rPr lang="en-US" altLang="ko-KR" sz="2400" b="1" dirty="0">
                <a:solidFill>
                  <a:srgbClr val="FFFF00"/>
                </a:solidFill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rgbClr val="FFFF00"/>
                </a:solidFill>
                <a:latin typeface="+mj-ea"/>
                <a:ea typeface="+mj-ea"/>
              </a:rPr>
              <a:t>성실한 </a:t>
            </a:r>
            <a:r>
              <a:rPr lang="ko-KR" altLang="en-US" sz="2400" b="1" dirty="0" err="1">
                <a:solidFill>
                  <a:srgbClr val="FFFF00"/>
                </a:solidFill>
                <a:latin typeface="+mj-ea"/>
                <a:ea typeface="+mj-ea"/>
              </a:rPr>
              <a:t>팀활동에</a:t>
            </a:r>
            <a:r>
              <a:rPr lang="ko-KR" altLang="en-US" sz="2400" b="1" dirty="0">
                <a:solidFill>
                  <a:srgbClr val="FFFF00"/>
                </a:solidFill>
                <a:latin typeface="+mj-ea"/>
                <a:ea typeface="+mj-ea"/>
              </a:rPr>
              <a:t> 참여하고 협동심을 기른다</a:t>
            </a:r>
            <a:r>
              <a:rPr lang="en-US" altLang="ko-KR" sz="2400" b="1" dirty="0">
                <a:solidFill>
                  <a:srgbClr val="FFFF00"/>
                </a:solidFill>
                <a:latin typeface="+mj-ea"/>
                <a:ea typeface="+mj-ea"/>
              </a:rPr>
              <a:t>.</a:t>
            </a:r>
            <a:endParaRPr lang="ko-KR" altLang="en-US" sz="24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F59E2D9-DE17-481F-B0AB-394F0E072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87405" y="1645841"/>
            <a:ext cx="1077218" cy="1077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A0BA39-8BEF-4161-9610-DEEF68C9D3BA}"/>
              </a:ext>
            </a:extLst>
          </p:cNvPr>
          <p:cNvSpPr txBox="1"/>
          <p:nvPr/>
        </p:nvSpPr>
        <p:spPr>
          <a:xfrm>
            <a:off x="8217082" y="2864773"/>
            <a:ext cx="36178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알고리즘 이해력 향상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Intent, Cursor, SELECT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등의 문법을 이용하여 다양한 알고리즘을 형성시킬 수 있었고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를 응용하고자 새로운 알고리즘을 적용시켜 볼 수 있었다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68176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r>
              <a:rPr lang="ko-KR" altLang="en-US" sz="2800" b="1" dirty="0">
                <a:latin typeface="+mj-ea"/>
              </a:rPr>
              <a:t>프로젝트를 수행하며 배우고 느낀 점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112046" y="1212271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34011-C9CC-457E-8DE5-2CD6010BA570}"/>
              </a:ext>
            </a:extLst>
          </p:cNvPr>
          <p:cNvSpPr txBox="1"/>
          <p:nvPr/>
        </p:nvSpPr>
        <p:spPr>
          <a:xfrm>
            <a:off x="4158863" y="2865033"/>
            <a:ext cx="385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팀워크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j-ea"/>
                <a:ea typeface="+mj-ea"/>
              </a:rPr>
              <a:t>적절한 역할 분담</a:t>
            </a:r>
            <a:r>
              <a:rPr lang="en-US" altLang="ko-KR" sz="15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j-ea"/>
                <a:ea typeface="+mj-ea"/>
              </a:rPr>
              <a:t>실시간 소통 및 성실한 회의 활동으로 프로젝트의 진행이 원활 하였다</a:t>
            </a:r>
            <a:r>
              <a:rPr lang="en-US" altLang="ko-KR" sz="1500" b="1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500" b="1" dirty="0">
                <a:solidFill>
                  <a:schemeClr val="bg1"/>
                </a:solidFill>
                <a:latin typeface="+mj-ea"/>
                <a:ea typeface="+mj-ea"/>
              </a:rPr>
              <a:t>또한 다들 새로운 개발 환경임에도 불구하고 모르는 부분을 서로 공유</a:t>
            </a:r>
            <a:r>
              <a:rPr lang="en-US" altLang="ko-KR" sz="15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1500" b="1" dirty="0">
                <a:solidFill>
                  <a:schemeClr val="bg1"/>
                </a:solidFill>
                <a:latin typeface="+mj-ea"/>
                <a:ea typeface="+mj-ea"/>
              </a:rPr>
              <a:t> 소통하면서 빠르게 해결할 수 있었고 개발환경에 빠르게 적응하여 프로젝트를 완수하였다</a:t>
            </a:r>
            <a:r>
              <a:rPr lang="en-US" altLang="ko-KR" sz="1500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5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6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3" grpId="0" animBg="1"/>
      <p:bldP spid="4" grpId="0" animBg="1"/>
      <p:bldP spid="10" grpId="0"/>
      <p:bldP spid="16" grpId="0"/>
      <p:bldP spid="15" grpId="0"/>
      <p:bldP spid="13" grpId="0"/>
      <p:bldP spid="17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6677980" y="4767553"/>
            <a:ext cx="4720942" cy="1955421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B005A-1BAB-49B1-9CDE-357C97D88509}"/>
              </a:ext>
            </a:extLst>
          </p:cNvPr>
          <p:cNvSpPr txBox="1"/>
          <p:nvPr/>
        </p:nvSpPr>
        <p:spPr>
          <a:xfrm>
            <a:off x="6654339" y="4797625"/>
            <a:ext cx="4790356" cy="21390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+mj-ea"/>
                <a:ea typeface="+mj-ea"/>
              </a:rPr>
              <a:t>향후 팀 프로젝트에 대해</a:t>
            </a:r>
            <a:endParaRPr lang="en-US" altLang="ko-KR" sz="2400" b="1" dirty="0">
              <a:ln>
                <a:solidFill>
                  <a:schemeClr val="tx1">
                    <a:alpha val="2000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17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만약 이 다음 팀 프로젝트에 지도 기능을 한 번 더 활용 해야할 상황이 생긴다면 지도 기능을 더욱 추가하여 활용해 볼 것이다</a:t>
            </a:r>
            <a:r>
              <a:rPr lang="en-US" altLang="ko-KR" sz="17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17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그 외에 기회가 있다면 사용자들이 유용하고 획기적인 프로그램을 만들어 보고 싶다</a:t>
            </a:r>
            <a:r>
              <a:rPr lang="en-US" altLang="ko-KR" sz="17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2400" b="1" dirty="0">
              <a:ln>
                <a:solidFill>
                  <a:schemeClr val="tx1">
                    <a:alpha val="2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689046" y="2578428"/>
            <a:ext cx="4720942" cy="1955421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06545" y="414205"/>
            <a:ext cx="4720942" cy="1955421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+mj-ea"/>
                <a:ea typeface="+mj-ea"/>
              </a:rPr>
              <a:t>결론 및 향후 과제</a:t>
            </a:r>
            <a:endParaRPr lang="en-US" altLang="ko-KR" sz="28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4129" y="1421743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39C73-9DE4-4D6E-9026-8E271B579C11}"/>
              </a:ext>
            </a:extLst>
          </p:cNvPr>
          <p:cNvSpPr txBox="1"/>
          <p:nvPr/>
        </p:nvSpPr>
        <p:spPr>
          <a:xfrm>
            <a:off x="6687425" y="2642485"/>
            <a:ext cx="474006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+mj-ea"/>
                <a:ea typeface="+mj-ea"/>
              </a:rPr>
              <a:t>지도의 활용 정도</a:t>
            </a:r>
            <a:endParaRPr lang="en-US" altLang="ko-KR" sz="2400" b="1" spc="-150" dirty="0">
              <a:ln>
                <a:solidFill>
                  <a:schemeClr val="tx1">
                    <a:alpha val="2000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endParaRPr lang="en-US" altLang="ko-KR" sz="2400" b="1" spc="-150" dirty="0">
              <a:ln>
                <a:solidFill>
                  <a:schemeClr val="tx1">
                    <a:alpha val="2000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b="1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지도와 기존 </a:t>
            </a:r>
            <a:r>
              <a:rPr lang="en-US" altLang="ko-KR" b="1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Data</a:t>
            </a:r>
            <a:r>
              <a:rPr lang="ko-KR" altLang="en-US" b="1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간의 활용이 제대로 </a:t>
            </a:r>
            <a:endParaRPr lang="en-US" altLang="ko-KR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이뤄지지 않아 아쉽다</a:t>
            </a:r>
            <a:r>
              <a:rPr lang="en-US" altLang="ko-KR" b="1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. </a:t>
            </a:r>
          </a:p>
          <a:p>
            <a:pPr algn="ctr"/>
            <a:endParaRPr lang="ko-KR" altLang="en-US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54B33-9C6B-48DB-B0D5-6E2534F529D6}"/>
              </a:ext>
            </a:extLst>
          </p:cNvPr>
          <p:cNvSpPr txBox="1"/>
          <p:nvPr/>
        </p:nvSpPr>
        <p:spPr>
          <a:xfrm>
            <a:off x="6648164" y="467993"/>
            <a:ext cx="4780574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+mj-ea"/>
                <a:ea typeface="+mj-ea"/>
              </a:rPr>
              <a:t>기대 효과</a:t>
            </a:r>
          </a:p>
          <a:p>
            <a:pPr algn="ctr"/>
            <a:r>
              <a:rPr lang="ko-KR" altLang="en-US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코로나사태로 인해 해외 여행이 힘들다는 점이 고려되었으며 국내 여행을 할 때 용이하게 이용될 것이다</a:t>
            </a:r>
            <a:r>
              <a:rPr lang="en-US" altLang="ko-KR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국내 여행의 코스를 계획할 때의 번거로움을 해소할 수 있다</a:t>
            </a:r>
            <a:r>
              <a:rPr lang="en-US" altLang="ko-KR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D97701-23FC-45BE-BD62-ECB25978CAD7}"/>
              </a:ext>
            </a:extLst>
          </p:cNvPr>
          <p:cNvCxnSpPr/>
          <p:nvPr/>
        </p:nvCxnSpPr>
        <p:spPr>
          <a:xfrm flipV="1">
            <a:off x="4667250" y="1419770"/>
            <a:ext cx="609516" cy="58245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D8D4E2-46B5-44D8-9EB6-5AAD6364D45D}"/>
              </a:ext>
            </a:extLst>
          </p:cNvPr>
          <p:cNvCxnSpPr/>
          <p:nvPr/>
        </p:nvCxnSpPr>
        <p:spPr>
          <a:xfrm flipV="1">
            <a:off x="4890528" y="3519784"/>
            <a:ext cx="1567338" cy="79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35A7DBF-D4E1-47DE-AC79-9BBFD408A454}"/>
              </a:ext>
            </a:extLst>
          </p:cNvPr>
          <p:cNvCxnSpPr/>
          <p:nvPr/>
        </p:nvCxnSpPr>
        <p:spPr>
          <a:xfrm>
            <a:off x="5276766" y="1419770"/>
            <a:ext cx="11811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2">
            <a:extLst>
              <a:ext uri="{FF2B5EF4-FFF2-40B4-BE49-F238E27FC236}">
                <a16:creationId xmlns:a16="http://schemas.microsoft.com/office/drawing/2014/main" id="{E8F90D11-1FDB-450E-821F-18B52C2C4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437196" y="2244441"/>
            <a:ext cx="3075698" cy="307569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5A7DBF-D4E1-47DE-AC79-9BBFD408A454}"/>
              </a:ext>
            </a:extLst>
          </p:cNvPr>
          <p:cNvCxnSpPr/>
          <p:nvPr/>
        </p:nvCxnSpPr>
        <p:spPr>
          <a:xfrm>
            <a:off x="5276766" y="5867148"/>
            <a:ext cx="11811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3D97701-23FC-45BE-BD62-ECB25978CAD7}"/>
              </a:ext>
            </a:extLst>
          </p:cNvPr>
          <p:cNvCxnSpPr/>
          <p:nvPr/>
        </p:nvCxnSpPr>
        <p:spPr>
          <a:xfrm>
            <a:off x="4709367" y="5207743"/>
            <a:ext cx="557671" cy="659405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9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/>
      <p:bldP spid="17" grpId="0" animBg="1"/>
      <p:bldP spid="16" grpId="0" animBg="1"/>
      <p:bldP spid="6" grpId="0"/>
      <p:bldP spid="4" grpId="0" animBg="1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732178" y="279400"/>
            <a:ext cx="3546460" cy="1109250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74664" y="368990"/>
            <a:ext cx="35039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</a:rPr>
              <a:t>USB</a:t>
            </a:r>
            <a:r>
              <a:rPr lang="ko-KR" altLang="en-US" sz="1400" b="1" dirty="0">
                <a:solidFill>
                  <a:schemeClr val="bg1"/>
                </a:solidFill>
              </a:rPr>
              <a:t>포트로 연결해서 설치하는 방법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</a:rPr>
              <a:t>참고 문헌 </a:t>
            </a:r>
            <a:r>
              <a:rPr lang="en-US" altLang="ko-KR" sz="1400" b="1" dirty="0">
                <a:solidFill>
                  <a:schemeClr val="bg1"/>
                </a:solidFill>
              </a:rPr>
              <a:t>: https://m.blog.naver.com/imagine0716/220921097859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03086" y="5544457"/>
            <a:ext cx="10319658" cy="98697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06</a:t>
            </a:r>
          </a:p>
          <a:p>
            <a:pPr>
              <a:defRPr/>
            </a:pPr>
            <a:r>
              <a:rPr lang="ko-KR" altLang="en-US" sz="2800" b="1" dirty="0"/>
              <a:t>프로그램 설치 </a:t>
            </a:r>
            <a:r>
              <a:rPr lang="ko-KR" altLang="en-US" sz="2800" b="1" dirty="0" err="1"/>
              <a:t>메뉴얼</a:t>
            </a:r>
            <a:endParaRPr lang="en-US" altLang="ko-KR" sz="2800" b="1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59544" y="5730166"/>
            <a:ext cx="1036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b="1" dirty="0">
                <a:solidFill>
                  <a:schemeClr val="bg1"/>
                </a:solidFill>
              </a:rPr>
              <a:t>USB</a:t>
            </a:r>
            <a:r>
              <a:rPr lang="ko-KR" altLang="en-US" b="1" dirty="0">
                <a:solidFill>
                  <a:schemeClr val="bg1"/>
                </a:solidFill>
              </a:rPr>
              <a:t>케이블을 준비합니다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설치할 스마트폰과 프로젝트 </a:t>
            </a:r>
            <a:r>
              <a:rPr lang="en-US" altLang="ko-KR" b="1" dirty="0">
                <a:solidFill>
                  <a:schemeClr val="bg1"/>
                </a:solidFill>
              </a:rPr>
              <a:t>APK(</a:t>
            </a:r>
            <a:r>
              <a:rPr lang="ko-KR" altLang="en-US" b="1" dirty="0">
                <a:solidFill>
                  <a:schemeClr val="bg1"/>
                </a:solidFill>
              </a:rPr>
              <a:t>배포용 파일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파일이 있는 컴퓨터와 연결한다</a:t>
            </a:r>
            <a:r>
              <a:rPr lang="en-US" altLang="ko-KR" b="1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78" y="1543582"/>
            <a:ext cx="66579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8" grpId="0" animBg="1"/>
      <p:bldP spid="6" grpId="0"/>
      <p:bldP spid="5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53" y="1528589"/>
            <a:ext cx="5709199" cy="3933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81" y="1519065"/>
            <a:ext cx="5170020" cy="395287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43581" y="5544457"/>
            <a:ext cx="11068571" cy="98697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06</a:t>
            </a:r>
          </a:p>
          <a:p>
            <a:pPr>
              <a:defRPr/>
            </a:pPr>
            <a:r>
              <a:rPr lang="ko-KR" altLang="en-US" sz="2800" b="1" dirty="0"/>
              <a:t>프로그램 설치 </a:t>
            </a:r>
            <a:r>
              <a:rPr lang="ko-KR" altLang="en-US" sz="2800" b="1" dirty="0" err="1"/>
              <a:t>메뉴얼</a:t>
            </a:r>
            <a:endParaRPr lang="en-US" altLang="ko-KR" sz="2800" b="1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59544" y="5730166"/>
            <a:ext cx="1036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연결된 스마트폰 아이콘을 클릭한다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</a:rPr>
              <a:t>Phone</a:t>
            </a:r>
            <a:r>
              <a:rPr lang="ko-KR" altLang="en-US" b="1" dirty="0">
                <a:solidFill>
                  <a:schemeClr val="bg1"/>
                </a:solidFill>
              </a:rPr>
              <a:t>이라는 스마트폰 저장장치 폴더를 클릭한다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26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5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43581" y="5544457"/>
            <a:ext cx="11068571" cy="98697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06</a:t>
            </a:r>
          </a:p>
          <a:p>
            <a:pPr>
              <a:defRPr/>
            </a:pPr>
            <a:r>
              <a:rPr lang="ko-KR" altLang="en-US" sz="2800" b="1" dirty="0"/>
              <a:t>프로그램 설치 </a:t>
            </a:r>
            <a:r>
              <a:rPr lang="ko-KR" altLang="en-US" sz="2800" b="1" dirty="0" err="1"/>
              <a:t>메뉴얼</a:t>
            </a:r>
            <a:endParaRPr lang="en-US" altLang="ko-KR" sz="2800" b="1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59544" y="5730166"/>
            <a:ext cx="103632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700" b="1" dirty="0">
                <a:solidFill>
                  <a:schemeClr val="bg1"/>
                </a:solidFill>
              </a:rPr>
              <a:t>스마트폰에 쉽게 </a:t>
            </a:r>
            <a:r>
              <a:rPr lang="en-US" altLang="ko-KR" sz="1700" b="1" dirty="0">
                <a:solidFill>
                  <a:schemeClr val="bg1"/>
                </a:solidFill>
              </a:rPr>
              <a:t>APK</a:t>
            </a:r>
            <a:r>
              <a:rPr lang="ko-KR" altLang="en-US" sz="1700" b="1" dirty="0">
                <a:solidFill>
                  <a:schemeClr val="bg1"/>
                </a:solidFill>
              </a:rPr>
              <a:t>를 찾을 수 있도록 폴더를 만들어서 스마트폰 저장장치폴더에 저장할 것이다</a:t>
            </a:r>
            <a:r>
              <a:rPr lang="en-US" altLang="ko-KR" sz="17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바탕화면에서 </a:t>
            </a:r>
            <a:r>
              <a:rPr lang="ko-KR" altLang="en-US" b="1" dirty="0" err="1">
                <a:solidFill>
                  <a:schemeClr val="bg1"/>
                </a:solidFill>
              </a:rPr>
              <a:t>새폴더를</a:t>
            </a:r>
            <a:r>
              <a:rPr lang="ko-KR" altLang="en-US" b="1" dirty="0">
                <a:solidFill>
                  <a:schemeClr val="bg1"/>
                </a:solidFill>
              </a:rPr>
              <a:t> 만들고 한 눈에 찾을 수 있도록 이름을 변경한다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1" y="1693122"/>
            <a:ext cx="3554099" cy="29093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94" y="349016"/>
            <a:ext cx="2983900" cy="48688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25" y="1693122"/>
            <a:ext cx="3004434" cy="25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1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5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53" y="1530263"/>
            <a:ext cx="5709198" cy="3941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81" y="1519065"/>
            <a:ext cx="5170020" cy="387046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43581" y="5544457"/>
            <a:ext cx="11068571" cy="98697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06</a:t>
            </a:r>
          </a:p>
          <a:p>
            <a:pPr>
              <a:defRPr/>
            </a:pPr>
            <a:r>
              <a:rPr lang="ko-KR" altLang="en-US" sz="2800" b="1" dirty="0"/>
              <a:t>프로그램 설치 </a:t>
            </a:r>
            <a:r>
              <a:rPr lang="ko-KR" altLang="en-US" sz="2800" b="1" dirty="0" err="1"/>
              <a:t>메뉴얼</a:t>
            </a:r>
            <a:endParaRPr lang="en-US" altLang="ko-KR" sz="2800" b="1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59544" y="5730166"/>
            <a:ext cx="1036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스마트폰 저장장치 폴더에 바탕화면에 만들었던 폴더를 추가한다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추가한 폴더 안에 컴퓨터에 있던 </a:t>
            </a:r>
            <a:r>
              <a:rPr lang="en-US" altLang="ko-KR" b="1" dirty="0">
                <a:solidFill>
                  <a:schemeClr val="bg1"/>
                </a:solidFill>
              </a:rPr>
              <a:t>APK</a:t>
            </a:r>
            <a:r>
              <a:rPr lang="ko-KR" altLang="en-US" b="1" dirty="0">
                <a:solidFill>
                  <a:schemeClr val="bg1"/>
                </a:solidFill>
              </a:rPr>
              <a:t>파일을 옮긴다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10470" y="3193324"/>
            <a:ext cx="1247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JAVA.apk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8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5" grpId="0" animBg="1"/>
      <p:bldP spid="7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43581" y="5544457"/>
            <a:ext cx="11068571" cy="98697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06</a:t>
            </a:r>
          </a:p>
          <a:p>
            <a:pPr>
              <a:defRPr/>
            </a:pPr>
            <a:r>
              <a:rPr lang="ko-KR" altLang="en-US" sz="2800" b="1" dirty="0"/>
              <a:t>프로그램 설치 </a:t>
            </a:r>
            <a:r>
              <a:rPr lang="ko-KR" altLang="en-US" sz="2800" b="1" dirty="0" err="1"/>
              <a:t>메뉴얼</a:t>
            </a:r>
            <a:endParaRPr lang="en-US" altLang="ko-KR" sz="2800" b="1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59544" y="5730166"/>
            <a:ext cx="1036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파일을 넣은 스마트폰에 </a:t>
            </a:r>
            <a:r>
              <a:rPr lang="en-US" altLang="ko-KR" b="1" dirty="0">
                <a:solidFill>
                  <a:schemeClr val="bg1"/>
                </a:solidFill>
              </a:rPr>
              <a:t>‘</a:t>
            </a:r>
            <a:r>
              <a:rPr lang="ko-KR" altLang="en-US" b="1" dirty="0">
                <a:solidFill>
                  <a:schemeClr val="bg1"/>
                </a:solidFill>
              </a:rPr>
              <a:t>내 파일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</a:rPr>
              <a:t>파일관리자</a:t>
            </a:r>
            <a:r>
              <a:rPr lang="en-US" altLang="ko-KR" b="1" dirty="0">
                <a:solidFill>
                  <a:schemeClr val="bg1"/>
                </a:solidFill>
              </a:rPr>
              <a:t>)＇</a:t>
            </a:r>
            <a:r>
              <a:rPr lang="ko-KR" altLang="en-US" b="1" dirty="0">
                <a:solidFill>
                  <a:schemeClr val="bg1"/>
                </a:solidFill>
              </a:rPr>
              <a:t>을 찾아 누른다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디바이스 저장공간을 누른다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20" y="1531711"/>
            <a:ext cx="3725512" cy="39198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98" y="1531711"/>
            <a:ext cx="3748222" cy="391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5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20" y="1531710"/>
            <a:ext cx="3725511" cy="391989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24" y="1531708"/>
            <a:ext cx="3760196" cy="3946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43581" y="5544457"/>
            <a:ext cx="11068571" cy="98697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06</a:t>
            </a:r>
          </a:p>
          <a:p>
            <a:pPr>
              <a:defRPr/>
            </a:pPr>
            <a:r>
              <a:rPr lang="ko-KR" altLang="en-US" sz="2800" b="1" dirty="0"/>
              <a:t>프로그램 설치 </a:t>
            </a:r>
            <a:r>
              <a:rPr lang="ko-KR" altLang="en-US" sz="2800" b="1" dirty="0" err="1"/>
              <a:t>메뉴얼</a:t>
            </a:r>
            <a:endParaRPr lang="en-US" altLang="ko-KR" sz="2800" b="1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59544" y="5730166"/>
            <a:ext cx="1036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</a:rPr>
              <a:t>APK</a:t>
            </a:r>
            <a:r>
              <a:rPr lang="ko-KR" altLang="en-US" b="1" dirty="0">
                <a:solidFill>
                  <a:schemeClr val="bg1"/>
                </a:solidFill>
              </a:rPr>
              <a:t>파일을 저장한 폴더를 찾아 누른다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</a:rPr>
              <a:t>APK</a:t>
            </a:r>
            <a:r>
              <a:rPr lang="ko-KR" altLang="en-US" b="1" dirty="0">
                <a:solidFill>
                  <a:schemeClr val="bg1"/>
                </a:solidFill>
              </a:rPr>
              <a:t>파일을 누른다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89062" y="2360402"/>
            <a:ext cx="1247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JAVA.apk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5" grpId="0" animBg="1"/>
      <p:bldP spid="7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43581" y="5544457"/>
            <a:ext cx="11068571" cy="98697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06</a:t>
            </a:r>
          </a:p>
          <a:p>
            <a:pPr>
              <a:defRPr/>
            </a:pPr>
            <a:r>
              <a:rPr lang="ko-KR" altLang="en-US" sz="2800" b="1" dirty="0"/>
              <a:t>프로그램 설치 </a:t>
            </a:r>
            <a:r>
              <a:rPr lang="ko-KR" altLang="en-US" sz="2800" b="1" dirty="0" err="1"/>
              <a:t>메뉴얼</a:t>
            </a:r>
            <a:endParaRPr lang="en-US" altLang="ko-KR" sz="2800" b="1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1350" y="5627404"/>
            <a:ext cx="1036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만약 설치하는 중에 </a:t>
            </a:r>
            <a:r>
              <a:rPr lang="en-US" altLang="ko-KR" b="1" dirty="0">
                <a:solidFill>
                  <a:schemeClr val="bg1"/>
                </a:solidFill>
              </a:rPr>
              <a:t>‘</a:t>
            </a:r>
            <a:r>
              <a:rPr lang="ko-KR" altLang="en-US" b="1" dirty="0">
                <a:solidFill>
                  <a:schemeClr val="bg1"/>
                </a:solidFill>
              </a:rPr>
              <a:t>접근할 수 없습니다</a:t>
            </a:r>
            <a:r>
              <a:rPr lang="en-US" altLang="ko-KR" b="1" dirty="0">
                <a:solidFill>
                  <a:schemeClr val="bg1"/>
                </a:solidFill>
              </a:rPr>
              <a:t>.’ </a:t>
            </a:r>
            <a:r>
              <a:rPr lang="ko-KR" altLang="en-US" b="1" dirty="0">
                <a:solidFill>
                  <a:schemeClr val="bg1"/>
                </a:solidFill>
              </a:rPr>
              <a:t>라는 문구가 뜬다면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설정</a:t>
            </a:r>
            <a:r>
              <a:rPr lang="en-US" altLang="ko-KR" b="1" dirty="0">
                <a:solidFill>
                  <a:schemeClr val="bg1"/>
                </a:solidFill>
              </a:rPr>
              <a:t> &gt; </a:t>
            </a:r>
            <a:r>
              <a:rPr lang="ko-KR" altLang="en-US" b="1" dirty="0">
                <a:solidFill>
                  <a:schemeClr val="bg1"/>
                </a:solidFill>
              </a:rPr>
              <a:t>보안 </a:t>
            </a:r>
            <a:r>
              <a:rPr lang="en-US" altLang="ko-KR" b="1" dirty="0">
                <a:solidFill>
                  <a:schemeClr val="bg1"/>
                </a:solidFill>
              </a:rPr>
              <a:t>&gt; </a:t>
            </a:r>
            <a:r>
              <a:rPr lang="ko-KR" altLang="en-US" b="1" dirty="0">
                <a:solidFill>
                  <a:schemeClr val="bg1"/>
                </a:solidFill>
              </a:rPr>
              <a:t>출처를 알 수 없는 앱에 우측 동그라미를 눌러 허용을 하면 설치가 진행 될 것이다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20" y="1539404"/>
            <a:ext cx="3725511" cy="3912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99" y="1539404"/>
            <a:ext cx="3748222" cy="391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-1" y="0"/>
            <a:ext cx="2323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noProof="0" dirty="0">
                <a:solidFill>
                  <a:prstClr val="black"/>
                </a:solidFill>
                <a:latin typeface="+mj-ea"/>
                <a:ea typeface="+mj-ea"/>
              </a:rPr>
              <a:t>초기 목표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b="1" dirty="0">
                <a:latin typeface="+mj-ea"/>
                <a:ea typeface="+mj-ea"/>
              </a:rPr>
              <a:t>프로그램 선정 배경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089578-B689-4E59-BAF3-A0FAEB9B8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3" r="-2" b="1072"/>
          <a:stretch/>
        </p:blipFill>
        <p:spPr>
          <a:xfrm>
            <a:off x="2210219" y="680911"/>
            <a:ext cx="3142532" cy="3744021"/>
          </a:xfrm>
          <a:prstGeom prst="rect">
            <a:avLst/>
          </a:prstGeom>
          <a:effectLst/>
        </p:spPr>
      </p:pic>
      <p:sp>
        <p:nvSpPr>
          <p:cNvPr id="18" name="모서리가 둥근 직사각형 17"/>
          <p:cNvSpPr/>
          <p:nvPr/>
        </p:nvSpPr>
        <p:spPr>
          <a:xfrm>
            <a:off x="5856997" y="4246947"/>
            <a:ext cx="5375032" cy="2453134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여행의 트렌드 </a:t>
            </a:r>
            <a:r>
              <a:rPr lang="en-US" altLang="ko-KR" sz="2000" b="1" dirty="0"/>
              <a:t>&gt; </a:t>
            </a:r>
            <a:r>
              <a:rPr lang="ko-KR" altLang="en-US" sz="2000" b="1" dirty="0"/>
              <a:t>단기여행</a:t>
            </a:r>
          </a:p>
          <a:p>
            <a:pPr algn="ctr"/>
            <a:r>
              <a:rPr lang="ko-KR" altLang="en-US" sz="2000" b="1" dirty="0"/>
              <a:t>우리 주변의 숨은 여행지</a:t>
            </a:r>
          </a:p>
          <a:p>
            <a:pPr algn="ctr"/>
            <a:r>
              <a:rPr lang="ko-KR" altLang="en-US" sz="2000" b="1" dirty="0"/>
              <a:t>코로나로 인한 지역경제 침체 </a:t>
            </a:r>
            <a:r>
              <a:rPr lang="en-US" altLang="ko-KR" sz="2000" b="1" dirty="0"/>
              <a:t>&gt; </a:t>
            </a:r>
            <a:r>
              <a:rPr lang="ko-KR" altLang="en-US" sz="2000" b="1" dirty="0"/>
              <a:t>지역여행으로 경제 살리기</a:t>
            </a:r>
          </a:p>
          <a:p>
            <a:pPr algn="ctr"/>
            <a:r>
              <a:rPr lang="en-US" altLang="ko-KR" sz="2000" b="1" dirty="0"/>
              <a:t>-&gt;</a:t>
            </a:r>
            <a:r>
              <a:rPr lang="ko-KR" altLang="en-US" sz="2000" b="1" dirty="0"/>
              <a:t>최종 결론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부산의 즉흥 여행을 위한 여행 계획을 세우는 앱 개발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2053432" y="4566030"/>
            <a:ext cx="3356768" cy="2134051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22BEDF-5A28-4CC4-8D49-2ED164C74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440" y="438181"/>
            <a:ext cx="3456770" cy="3387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11CC96-B4B5-4948-A678-CEB1EBD9B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392" y="504478"/>
            <a:ext cx="3997637" cy="3427913"/>
          </a:xfrm>
          <a:prstGeom prst="rect">
            <a:avLst/>
          </a:prstGeom>
        </p:spPr>
      </p:pic>
      <p:sp>
        <p:nvSpPr>
          <p:cNvPr id="19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152633" y="1597762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1E88A-39F5-42B1-A0C6-7B34FFFC54EB}"/>
              </a:ext>
            </a:extLst>
          </p:cNvPr>
          <p:cNvSpPr txBox="1"/>
          <p:nvPr/>
        </p:nvSpPr>
        <p:spPr>
          <a:xfrm>
            <a:off x="2345636" y="4916298"/>
            <a:ext cx="2966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코로나로 이동 제한 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코로나 </a:t>
            </a:r>
            <a:r>
              <a:rPr lang="en-US" altLang="ko-KR" sz="2000" b="1" dirty="0">
                <a:solidFill>
                  <a:schemeClr val="bg1"/>
                </a:solidFill>
              </a:rPr>
              <a:t>19 </a:t>
            </a:r>
            <a:r>
              <a:rPr lang="ko-KR" altLang="en-US" sz="2000" b="1" dirty="0">
                <a:solidFill>
                  <a:schemeClr val="bg1"/>
                </a:solidFill>
              </a:rPr>
              <a:t>종식 후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가장 하고 싶은 것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-&gt; </a:t>
            </a:r>
            <a:r>
              <a:rPr lang="ko-KR" altLang="en-US" sz="2000" b="1" dirty="0">
                <a:solidFill>
                  <a:schemeClr val="bg1"/>
                </a:solidFill>
              </a:rPr>
              <a:t>국내여행</a:t>
            </a:r>
          </a:p>
        </p:txBody>
      </p:sp>
    </p:spTree>
    <p:extLst>
      <p:ext uri="{BB962C8B-B14F-4D97-AF65-F5344CB8AC3E}">
        <p14:creationId xmlns:p14="http://schemas.microsoft.com/office/powerpoint/2010/main" val="74719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7" grpId="0" animBg="1"/>
      <p:bldP spid="19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10" y="1539402"/>
            <a:ext cx="3750910" cy="395862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20" y="1539403"/>
            <a:ext cx="3643297" cy="3912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43581" y="5544457"/>
            <a:ext cx="11068571" cy="986972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06</a:t>
            </a:r>
          </a:p>
          <a:p>
            <a:pPr>
              <a:defRPr/>
            </a:pPr>
            <a:r>
              <a:rPr lang="ko-KR" altLang="en-US" sz="2800" b="1" dirty="0"/>
              <a:t>프로그램 설치 </a:t>
            </a:r>
            <a:r>
              <a:rPr lang="ko-KR" altLang="en-US" sz="2800" b="1" dirty="0" err="1"/>
              <a:t>메뉴얼</a:t>
            </a:r>
            <a:endParaRPr lang="en-US" altLang="ko-KR" sz="2800" b="1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1350" y="5627404"/>
            <a:ext cx="1036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설치 버튼을 눌러 설치한다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설치한 프로그램을 사용한다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2838" y="1798392"/>
            <a:ext cx="1247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JAVA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59020" y="1788917"/>
            <a:ext cx="1247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JAVA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7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5" grpId="0" animBg="1"/>
      <p:bldP spid="7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6201"/>
            <a:ext cx="3154270" cy="32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07</a:t>
            </a:r>
          </a:p>
          <a:p>
            <a:pPr>
              <a:defRPr/>
            </a:pPr>
            <a:r>
              <a:rPr lang="en-US" altLang="ko-KR" sz="3200" b="1" dirty="0"/>
              <a:t>Q&amp;A</a:t>
            </a:r>
          </a:p>
        </p:txBody>
      </p:sp>
      <p:pic>
        <p:nvPicPr>
          <p:cNvPr id="1026" name="Picture 2" descr="Qna photos, royalty-free images, graphics, vectors &amp; videos | Adobe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69" y="1201478"/>
            <a:ext cx="6177989" cy="411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 flipV="1">
            <a:off x="111480" y="1077218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1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09"/>
            <a:ext cx="6656294" cy="688321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93994" y="3110440"/>
            <a:ext cx="5204011" cy="1506071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0" y="3187679"/>
            <a:ext cx="12192000" cy="1218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rgbClr val="3E3E3E"/>
                </a:solidFill>
                <a:latin typeface="+mj-ea"/>
                <a:ea typeface="+mj-ea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56658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1.00104 -0.79722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52" y="-3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635624" y="228600"/>
            <a:ext cx="7530352" cy="64007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5751FE99-D4BC-4115-A2DA-B8376094EF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350503"/>
              </p:ext>
            </p:extLst>
          </p:nvPr>
        </p:nvGraphicFramePr>
        <p:xfrm>
          <a:off x="3052480" y="457200"/>
          <a:ext cx="6575614" cy="598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-1" y="0"/>
            <a:ext cx="2447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noProof="0" dirty="0">
                <a:solidFill>
                  <a:prstClr val="black"/>
                </a:solidFill>
                <a:latin typeface="+mj-ea"/>
                <a:ea typeface="+mj-ea"/>
              </a:rPr>
              <a:t>초기 목표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latin typeface="+mj-ea"/>
                <a:ea typeface="+mj-ea"/>
              </a:rPr>
              <a:t>초기의 계획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6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152633" y="1323439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1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596475" y="1492270"/>
            <a:ext cx="3411747" cy="4460200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0"/>
            <a:ext cx="2447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+mj-ea"/>
                <a:ea typeface="+mj-ea"/>
              </a:rPr>
              <a:t>중간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발표까지</a:t>
            </a:r>
            <a:r>
              <a:rPr lang="ko-KR" altLang="en-US" sz="28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+mj-ea"/>
                <a:ea typeface="+mj-ea"/>
              </a:rPr>
              <a:t>진행결과</a:t>
            </a:r>
            <a:r>
              <a:rPr lang="ko-KR" altLang="en-US" sz="2800" b="1" dirty="0">
                <a:solidFill>
                  <a:prstClr val="black"/>
                </a:solidFill>
                <a:latin typeface="+mj-ea"/>
                <a:ea typeface="+mj-ea"/>
              </a:rPr>
              <a:t> 요약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139186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2195558" y="5320137"/>
            <a:ext cx="1822108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cs typeface="Arial" pitchFamily="34" charset="0"/>
              </a:rPr>
              <a:t>시작화면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53875" y="5320139"/>
            <a:ext cx="1846368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cs typeface="Arial" pitchFamily="34" charset="0"/>
              </a:rPr>
              <a:t>첫 화면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DE635-A9EF-4811-BBF8-0B762EFD0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"/>
          <a:stretch/>
        </p:blipFill>
        <p:spPr>
          <a:xfrm>
            <a:off x="139186" y="1639453"/>
            <a:ext cx="1675746" cy="34877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AD5C65-CC45-4626-9A2E-EA3749296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83" y="1639452"/>
            <a:ext cx="1701258" cy="3487783"/>
          </a:xfrm>
          <a:prstGeom prst="rect">
            <a:avLst/>
          </a:prstGeom>
        </p:spPr>
      </p:pic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DC160254-3DEF-4080-A09C-78C294CECACB}"/>
              </a:ext>
            </a:extLst>
          </p:cNvPr>
          <p:cNvSpPr txBox="1">
            <a:spLocks/>
          </p:cNvSpPr>
          <p:nvPr/>
        </p:nvSpPr>
        <p:spPr>
          <a:xfrm>
            <a:off x="6623504" y="5320137"/>
            <a:ext cx="1822108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cs typeface="Arial" pitchFamily="34" charset="0"/>
              </a:rPr>
              <a:t>숙소설정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695BB47-99D1-42A8-8D88-FBEF874ADC83}"/>
              </a:ext>
            </a:extLst>
          </p:cNvPr>
          <p:cNvSpPr txBox="1">
            <a:spLocks/>
          </p:cNvSpPr>
          <p:nvPr/>
        </p:nvSpPr>
        <p:spPr>
          <a:xfrm>
            <a:off x="4409531" y="5320137"/>
            <a:ext cx="1822108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cs typeface="Arial" pitchFamily="34" charset="0"/>
              </a:rPr>
              <a:t>테마선택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CC796F0-DDDF-4045-885E-D8C11F726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29" y="1639452"/>
            <a:ext cx="1701258" cy="34877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56" y="1639452"/>
            <a:ext cx="1701258" cy="3487783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8AE4E004-946D-435E-AB03-18ECAEDC5A7C}"/>
              </a:ext>
            </a:extLst>
          </p:cNvPr>
          <p:cNvSpPr/>
          <p:nvPr/>
        </p:nvSpPr>
        <p:spPr>
          <a:xfrm>
            <a:off x="8734204" y="1818961"/>
            <a:ext cx="3136288" cy="3770263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데이터베이스 </a:t>
            </a:r>
            <a:r>
              <a:rPr lang="en-US" altLang="ko-KR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: </a:t>
            </a:r>
            <a:r>
              <a:rPr lang="ko-KR" altLang="en-US" sz="1900" b="1" dirty="0" err="1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여행지별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테마 정리 후 </a:t>
            </a:r>
            <a:r>
              <a:rPr lang="en-US" altLang="ko-KR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DB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구현 </a:t>
            </a:r>
            <a:endParaRPr lang="en-US" altLang="ko-KR" sz="19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0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altLang="ko-KR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GUI 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구현 </a:t>
            </a:r>
            <a:r>
              <a:rPr lang="en-US" altLang="ko-KR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: 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각 화면의 </a:t>
            </a:r>
            <a:r>
              <a:rPr lang="en-US" altLang="ko-KR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GUI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와 </a:t>
            </a:r>
            <a:r>
              <a:rPr lang="ko-KR" altLang="en-US" sz="1900" b="1" dirty="0" err="1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버튼구현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및 이벤트 설정</a:t>
            </a:r>
            <a:r>
              <a:rPr lang="en-US" altLang="ko-KR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, 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사용자 인터페이스 </a:t>
            </a:r>
            <a:r>
              <a:rPr lang="ko-KR" altLang="en-US" sz="1900" b="1" dirty="0" err="1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설정완료</a:t>
            </a:r>
            <a:endParaRPr lang="en-US" altLang="ko-KR" sz="19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0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지도 </a:t>
            </a:r>
            <a:r>
              <a:rPr lang="en-US" altLang="ko-KR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&amp; 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날씨 </a:t>
            </a:r>
            <a:r>
              <a:rPr lang="en-US" altLang="ko-KR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API :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1900" b="1" dirty="0" err="1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카카오맵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키 등록 및  지도 구현 성공</a:t>
            </a:r>
            <a:endParaRPr lang="en-US" altLang="ko-KR" sz="19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0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기능 구현 </a:t>
            </a:r>
            <a:r>
              <a:rPr lang="en-US" altLang="ko-KR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: 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알고리즘 기능 </a:t>
            </a:r>
            <a:r>
              <a:rPr lang="ko-KR" altLang="en-US" sz="1900" b="1" dirty="0" err="1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블럭화</a:t>
            </a: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</a:t>
            </a:r>
            <a:endParaRPr lang="en-US" altLang="ko-KR" sz="19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7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5" grpId="0" animBg="1"/>
      <p:bldP spid="8" grpId="0" animBg="1"/>
      <p:bldP spid="31" grpId="0" animBg="1"/>
      <p:bldP spid="32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1"/>
            <a:ext cx="7860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800" b="1" dirty="0">
                <a:latin typeface="+mj-ea"/>
              </a:rPr>
              <a:t>프로젝트 수행 내용 요약</a:t>
            </a:r>
            <a:endParaRPr lang="en-US" altLang="ko-KR" sz="2800" b="1" dirty="0">
              <a:latin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596475" y="1492270"/>
            <a:ext cx="3411747" cy="4460200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139186" y="1446550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2195558" y="5320137"/>
            <a:ext cx="1822108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cs typeface="Arial" pitchFamily="34" charset="0"/>
              </a:rPr>
              <a:t>시작화면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53875" y="5320139"/>
            <a:ext cx="1846368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cs typeface="Arial" pitchFamily="34" charset="0"/>
              </a:rPr>
              <a:t>첫 화면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DE635-A9EF-4811-BBF8-0B762EFD0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"/>
          <a:stretch/>
        </p:blipFill>
        <p:spPr>
          <a:xfrm>
            <a:off x="139186" y="1639453"/>
            <a:ext cx="1675746" cy="34877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AD5C65-CC45-4626-9A2E-EA3749296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83" y="1639452"/>
            <a:ext cx="1701258" cy="3487783"/>
          </a:xfrm>
          <a:prstGeom prst="rect">
            <a:avLst/>
          </a:prstGeom>
        </p:spPr>
      </p:pic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DC160254-3DEF-4080-A09C-78C294CECACB}"/>
              </a:ext>
            </a:extLst>
          </p:cNvPr>
          <p:cNvSpPr txBox="1">
            <a:spLocks/>
          </p:cNvSpPr>
          <p:nvPr/>
        </p:nvSpPr>
        <p:spPr>
          <a:xfrm>
            <a:off x="6605887" y="5320137"/>
            <a:ext cx="1822108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cs typeface="Arial" pitchFamily="34" charset="0"/>
              </a:rPr>
              <a:t>숙소설정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CC796F0-DDDF-4045-885E-D8C11F726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29" y="1639452"/>
            <a:ext cx="1701258" cy="34877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56" y="1639452"/>
            <a:ext cx="1701258" cy="3487783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8AE4E004-946D-435E-AB03-18ECAEDC5A7C}"/>
              </a:ext>
            </a:extLst>
          </p:cNvPr>
          <p:cNvSpPr/>
          <p:nvPr/>
        </p:nvSpPr>
        <p:spPr>
          <a:xfrm>
            <a:off x="8614092" y="1783531"/>
            <a:ext cx="3394130" cy="3785652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사용자는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[start]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버튼을 눌러서 시작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원하는 여행 테마를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가지 고름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가지가 아닌 경우에는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경고창이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뜨며 다음 페이지로 넘어가지 않음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6" y="1639452"/>
            <a:ext cx="1675746" cy="34877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84" y="1639452"/>
            <a:ext cx="1701257" cy="34877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15ACF0-8870-4B5B-90EC-185D6A8B7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0213" y="958113"/>
            <a:ext cx="2033678" cy="41682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C2D7F3-3987-45B7-99C4-DCFC1E978E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7300" y="907942"/>
            <a:ext cx="2019282" cy="4215575"/>
          </a:xfrm>
          <a:prstGeom prst="rect">
            <a:avLst/>
          </a:prstGeom>
        </p:spPr>
      </p:pic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DC160254-3DEF-4080-A09C-78C294CECACB}"/>
              </a:ext>
            </a:extLst>
          </p:cNvPr>
          <p:cNvSpPr txBox="1">
            <a:spLocks/>
          </p:cNvSpPr>
          <p:nvPr/>
        </p:nvSpPr>
        <p:spPr>
          <a:xfrm>
            <a:off x="6623504" y="5323855"/>
            <a:ext cx="1822108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cs typeface="Arial" pitchFamily="34" charset="0"/>
              </a:rPr>
              <a:t>선택경고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44354" y="2944906"/>
            <a:ext cx="1216306" cy="3899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695BB47-99D1-42A8-8D88-FBEF874ADC83}"/>
              </a:ext>
            </a:extLst>
          </p:cNvPr>
          <p:cNvSpPr txBox="1">
            <a:spLocks/>
          </p:cNvSpPr>
          <p:nvPr/>
        </p:nvSpPr>
        <p:spPr>
          <a:xfrm>
            <a:off x="4409531" y="5320137"/>
            <a:ext cx="1822108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cs typeface="Arial" pitchFamily="34" charset="0"/>
              </a:rPr>
              <a:t>테마선택</a:t>
            </a:r>
            <a:endParaRPr lang="en-US" altLang="ko-KR" sz="3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4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 animBg="1"/>
      <p:bldP spid="7" grpId="0" animBg="1"/>
      <p:bldP spid="35" grpId="0"/>
      <p:bldP spid="2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254" y="907942"/>
            <a:ext cx="2024434" cy="4215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4CCEA6-74EF-4CF3-A7F7-F340DA5F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6" y="1639450"/>
            <a:ext cx="1703252" cy="3486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845" y="1298633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2195557" y="5320137"/>
            <a:ext cx="1957343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cs typeface="Arial" pitchFamily="34" charset="0"/>
              </a:rPr>
              <a:t>숙소 검색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53875" y="5320139"/>
            <a:ext cx="1846368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cs typeface="Arial" pitchFamily="34" charset="0"/>
              </a:rPr>
              <a:t>날씨 안내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695BB47-99D1-42A8-8D88-FBEF874ADC83}"/>
              </a:ext>
            </a:extLst>
          </p:cNvPr>
          <p:cNvSpPr txBox="1">
            <a:spLocks/>
          </p:cNvSpPr>
          <p:nvPr/>
        </p:nvSpPr>
        <p:spPr>
          <a:xfrm>
            <a:off x="4409531" y="5320137"/>
            <a:ext cx="1822108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cs typeface="Arial" pitchFamily="34" charset="0"/>
              </a:rPr>
              <a:t>최종결과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1"/>
            <a:ext cx="7860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800" b="1" dirty="0">
                <a:latin typeface="+mj-ea"/>
              </a:rPr>
              <a:t>프로젝트 수행 내용 요약</a:t>
            </a:r>
            <a:endParaRPr lang="en-US" altLang="ko-KR" sz="2800" b="1" dirty="0">
              <a:latin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742750" y="1495218"/>
            <a:ext cx="3411747" cy="4460200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AE4E004-946D-435E-AB03-18ECAEDC5A7C}"/>
              </a:ext>
            </a:extLst>
          </p:cNvPr>
          <p:cNvSpPr/>
          <p:nvPr/>
        </p:nvSpPr>
        <p:spPr>
          <a:xfrm>
            <a:off x="7760367" y="1786479"/>
            <a:ext cx="3394130" cy="3416320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사용자에게 날씨를 안내한다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지도구현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검색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마커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사용자 선택 테마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와 선정된 장소 </a:t>
            </a:r>
            <a:endParaRPr lang="en-US" altLang="ko-KR" sz="2400" b="1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코스를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보여준다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5FE05A-D204-4861-B57D-80D566690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839" y="1455968"/>
            <a:ext cx="1784109" cy="36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7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  <p:bldP spid="32" grpId="0" animBg="1"/>
      <p:bldP spid="15" grpId="0"/>
      <p:bldP spid="21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6239999" y="4761982"/>
            <a:ext cx="5230205" cy="1788459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845" y="1298633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1"/>
            <a:ext cx="7860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800" b="1" dirty="0">
                <a:latin typeface="+mj-ea"/>
              </a:rPr>
              <a:t>프로젝트 수행 내용 요약 </a:t>
            </a:r>
            <a:r>
              <a:rPr lang="en-US" altLang="ko-KR" sz="2800" b="1" dirty="0">
                <a:latin typeface="+mj-ea"/>
              </a:rPr>
              <a:t>– </a:t>
            </a:r>
            <a:r>
              <a:rPr lang="ko-KR" altLang="en-US" sz="2800" b="1" dirty="0">
                <a:latin typeface="+mj-ea"/>
              </a:rPr>
              <a:t>개발 환경</a:t>
            </a:r>
            <a:endParaRPr lang="en-US" altLang="ko-KR" sz="2800" b="1" dirty="0">
              <a:latin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F5D802-4933-4AB2-93C6-50A1BDA40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8" y="1740841"/>
            <a:ext cx="5230206" cy="272089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13F3120-814A-44F8-8175-635F082A845E}"/>
              </a:ext>
            </a:extLst>
          </p:cNvPr>
          <p:cNvCxnSpPr/>
          <p:nvPr/>
        </p:nvCxnSpPr>
        <p:spPr>
          <a:xfrm>
            <a:off x="5876646" y="1513786"/>
            <a:ext cx="0" cy="5344214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라즈베리 파이에 데이터 베이스 설치하기 [ nginX , PHP , SQLite ]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05" y="1617151"/>
            <a:ext cx="3456041" cy="140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qlitebrowser ·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398" y="2702269"/>
            <a:ext cx="1759464" cy="17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283088" y="4787153"/>
            <a:ext cx="5230205" cy="1788459"/>
          </a:xfrm>
          <a:prstGeom prst="roundRect">
            <a:avLst/>
          </a:prstGeom>
          <a:solidFill>
            <a:srgbClr val="32B0BE"/>
          </a:solidFill>
          <a:ln>
            <a:solidFill>
              <a:srgbClr val="32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8AE4E004-946D-435E-AB03-18ECAEDC5A7C}"/>
              </a:ext>
            </a:extLst>
          </p:cNvPr>
          <p:cNvSpPr/>
          <p:nvPr/>
        </p:nvSpPr>
        <p:spPr>
          <a:xfrm>
            <a:off x="6239999" y="4908227"/>
            <a:ext cx="5364813" cy="1138773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데이터베이스 </a:t>
            </a:r>
            <a:r>
              <a:rPr lang="ko-KR" altLang="ko-KR" sz="2000" b="1" dirty="0">
                <a:solidFill>
                  <a:schemeClr val="bg1"/>
                </a:solidFill>
                <a:latin typeface="+mj-ea"/>
                <a:ea typeface="+mj-ea"/>
              </a:rPr>
              <a:t>구현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 : SQLite, SQLite browser</a:t>
            </a:r>
          </a:p>
          <a:p>
            <a:pPr lvl="0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/>
            <a:r>
              <a:rPr lang="ko-KR" altLang="en-US" sz="2000" b="1" dirty="0">
                <a:solidFill>
                  <a:schemeClr val="bg1"/>
                </a:solidFill>
                <a:latin typeface="+mj-ea"/>
              </a:rPr>
              <a:t>참고 문헌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</a:rPr>
              <a:t>: </a:t>
            </a:r>
          </a:p>
          <a:p>
            <a:pPr lvl="0"/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https://sqlitebrowser.org/</a:t>
            </a:r>
            <a:r>
              <a:rPr lang="ko-KR" altLang="ko-KR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8AE4E004-946D-435E-AB03-18ECAEDC5A7C}"/>
              </a:ext>
            </a:extLst>
          </p:cNvPr>
          <p:cNvSpPr/>
          <p:nvPr/>
        </p:nvSpPr>
        <p:spPr>
          <a:xfrm>
            <a:off x="411442" y="4908227"/>
            <a:ext cx="4304749" cy="1446550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ko-KR" altLang="ko-KR" sz="2000" b="1" dirty="0">
                <a:solidFill>
                  <a:schemeClr val="bg1"/>
                </a:solidFill>
                <a:latin typeface="+mj-ea"/>
                <a:ea typeface="+mj-ea"/>
              </a:rPr>
              <a:t>안드로이드 앱 구현 및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GUI</a:t>
            </a:r>
            <a:r>
              <a:rPr lang="ko-KR" altLang="ko-KR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:  Android Studio </a:t>
            </a:r>
            <a:r>
              <a:rPr lang="ko-KR" altLang="ko-KR" sz="2000" b="1" dirty="0">
                <a:solidFill>
                  <a:schemeClr val="bg1"/>
                </a:solidFill>
                <a:latin typeface="+mj-ea"/>
                <a:ea typeface="+mj-ea"/>
              </a:rPr>
              <a:t>활용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참고 문헌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https://developer.android.com/guide?hl=ko</a:t>
            </a:r>
            <a:endParaRPr lang="ko-KR" altLang="en-US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9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 animBg="1"/>
      <p:bldP spid="15" grpId="0"/>
      <p:bldP spid="24" grpId="0" animBg="1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3493B0-88B3-4E87-BF24-3A15500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39"/>
            <a:ext cx="1487163" cy="1537861"/>
          </a:xfrm>
          <a:prstGeom prst="rect">
            <a:avLst/>
          </a:prstGeom>
        </p:spPr>
      </p:pic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13C15813-6047-4173-A379-286362E9EFE7}"/>
              </a:ext>
            </a:extLst>
          </p:cNvPr>
          <p:cNvSpPr/>
          <p:nvPr/>
        </p:nvSpPr>
        <p:spPr>
          <a:xfrm>
            <a:off x="98033" y="1292662"/>
            <a:ext cx="550607" cy="4571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3A4F30-8C64-4C39-A26E-5243E623A420}"/>
              </a:ext>
            </a:extLst>
          </p:cNvPr>
          <p:cNvSpPr txBox="1"/>
          <p:nvPr/>
        </p:nvSpPr>
        <p:spPr>
          <a:xfrm>
            <a:off x="0" y="30778"/>
            <a:ext cx="9840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최종 결과</a:t>
            </a:r>
            <a:endParaRPr lang="en-US" altLang="ko-KR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코딩 </a:t>
            </a:r>
            <a:r>
              <a:rPr lang="ko-KR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역할분담 </a:t>
            </a:r>
            <a:r>
              <a:rPr lang="ko-KR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endParaRPr lang="en-US" altLang="ko-KR" sz="28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8553" y="1292662"/>
            <a:ext cx="96843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---java</a:t>
            </a:r>
            <a:r>
              <a:rPr lang="ko-KR" altLang="en-US" b="1" dirty="0" smtClean="0">
                <a:solidFill>
                  <a:schemeClr val="bg1"/>
                </a:solidFill>
              </a:rPr>
              <a:t>파일</a:t>
            </a:r>
            <a:r>
              <a:rPr lang="en-US" altLang="ko-KR" b="1" dirty="0" smtClean="0">
                <a:solidFill>
                  <a:schemeClr val="bg1"/>
                </a:solidFill>
              </a:rPr>
              <a:t>----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 smtClean="0"/>
              <a:t>dbActivity</a:t>
            </a:r>
            <a:r>
              <a:rPr lang="en-US" altLang="ko-KR" b="1" dirty="0" smtClean="0"/>
              <a:t> -  75lines </a:t>
            </a:r>
            <a:r>
              <a:rPr lang="ko-KR" altLang="en-US" b="1" dirty="0" smtClean="0"/>
              <a:t>김보경 오픈소스 활용 </a:t>
            </a:r>
            <a:r>
              <a:rPr lang="en-US" altLang="ko-KR" b="1" dirty="0" smtClean="0"/>
              <a:t>+ </a:t>
            </a:r>
            <a:r>
              <a:rPr lang="ko-KR" altLang="en-US" b="1" dirty="0" err="1" smtClean="0"/>
              <a:t>순수코딩</a:t>
            </a:r>
            <a:endParaRPr lang="en-US" altLang="ko-KR" b="1" dirty="0" smtClean="0"/>
          </a:p>
          <a:p>
            <a:r>
              <a:rPr lang="en-US" altLang="ko-KR" b="1" dirty="0" err="1" smtClean="0"/>
              <a:t>DBHelper</a:t>
            </a:r>
            <a:r>
              <a:rPr lang="en-US" altLang="ko-KR" b="1" dirty="0" smtClean="0"/>
              <a:t> – 145lines </a:t>
            </a:r>
            <a:r>
              <a:rPr lang="ko-KR" altLang="en-US" b="1" dirty="0" err="1" smtClean="0"/>
              <a:t>김세희</a:t>
            </a:r>
            <a:r>
              <a:rPr lang="ko-KR" altLang="en-US" b="1" dirty="0" smtClean="0"/>
              <a:t> 오픈소스 활용 </a:t>
            </a:r>
            <a:r>
              <a:rPr lang="en-US" altLang="ko-KR" b="1" dirty="0" smtClean="0"/>
              <a:t>+ </a:t>
            </a:r>
            <a:r>
              <a:rPr lang="ko-KR" altLang="en-US" b="1" dirty="0" err="1" smtClean="0"/>
              <a:t>순수코딩</a:t>
            </a:r>
            <a:endParaRPr lang="en-US" altLang="ko-KR" b="1" dirty="0" smtClean="0"/>
          </a:p>
          <a:p>
            <a:r>
              <a:rPr lang="en-US" altLang="ko-KR" b="1" dirty="0" err="1" smtClean="0"/>
              <a:t>FirstActivity</a:t>
            </a:r>
            <a:r>
              <a:rPr lang="en-US" altLang="ko-KR" b="1" dirty="0" smtClean="0"/>
              <a:t> – 32lines </a:t>
            </a:r>
            <a:r>
              <a:rPr lang="ko-KR" altLang="en-US" b="1" dirty="0" err="1" smtClean="0"/>
              <a:t>김세희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순수코딩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 err="1" smtClean="0"/>
              <a:t>SecondActivity</a:t>
            </a:r>
            <a:r>
              <a:rPr lang="en-US" altLang="ko-KR" b="1" dirty="0" smtClean="0"/>
              <a:t> – 32lines </a:t>
            </a:r>
            <a:r>
              <a:rPr lang="ko-KR" altLang="en-US" b="1" dirty="0" err="1" smtClean="0"/>
              <a:t>김세희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순수코딩</a:t>
            </a:r>
            <a:endParaRPr lang="en-US" altLang="ko-KR" b="1" dirty="0" smtClean="0"/>
          </a:p>
          <a:p>
            <a:r>
              <a:rPr lang="en-US" altLang="ko-KR" b="1" dirty="0" err="1" smtClean="0"/>
              <a:t>ThirdActivity</a:t>
            </a:r>
            <a:r>
              <a:rPr lang="en-US" altLang="ko-KR" b="1" dirty="0" smtClean="0"/>
              <a:t> – 204lines </a:t>
            </a:r>
            <a:r>
              <a:rPr lang="ko-KR" altLang="en-US" b="1" dirty="0" err="1" smtClean="0"/>
              <a:t>천아현</a:t>
            </a:r>
            <a:r>
              <a:rPr lang="en-US" altLang="ko-KR" b="1" dirty="0" smtClean="0"/>
              <a:t>(1-32, 70-204) </a:t>
            </a:r>
            <a:r>
              <a:rPr lang="ko-KR" altLang="en-US" b="1" dirty="0" err="1" smtClean="0"/>
              <a:t>순수코딩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김세희</a:t>
            </a:r>
            <a:r>
              <a:rPr lang="en-US" altLang="ko-KR" b="1" dirty="0" smtClean="0"/>
              <a:t>(35-65)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 err="1" smtClean="0"/>
              <a:t>WeatherActivity</a:t>
            </a:r>
            <a:r>
              <a:rPr lang="en-US" altLang="ko-KR" b="1" dirty="0" smtClean="0"/>
              <a:t> – 151lines </a:t>
            </a:r>
            <a:r>
              <a:rPr lang="ko-KR" altLang="en-US" b="1" dirty="0" err="1" smtClean="0"/>
              <a:t>천아현</a:t>
            </a:r>
            <a:r>
              <a:rPr lang="en-US" altLang="ko-KR" b="1" dirty="0" smtClean="0"/>
              <a:t>(1-125)</a:t>
            </a:r>
            <a:r>
              <a:rPr lang="ko-KR" altLang="en-US" b="1" dirty="0" smtClean="0"/>
              <a:t> 오픈소스 활용 </a:t>
            </a:r>
            <a:r>
              <a:rPr lang="en-US" altLang="ko-KR" b="1" dirty="0" smtClean="0"/>
              <a:t>+ </a:t>
            </a:r>
            <a:r>
              <a:rPr lang="ko-KR" altLang="en-US" b="1" dirty="0" err="1" smtClean="0"/>
              <a:t>순수코딩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김세희</a:t>
            </a:r>
            <a:r>
              <a:rPr lang="ko-KR" altLang="en-US" b="1" dirty="0" smtClean="0"/>
              <a:t> </a:t>
            </a:r>
            <a:r>
              <a:rPr lang="en-US" altLang="ko-KR" b="1" dirty="0"/>
              <a:t>(</a:t>
            </a:r>
            <a:r>
              <a:rPr lang="en-US" altLang="ko-KR" b="1" dirty="0" smtClean="0"/>
              <a:t>128-151)</a:t>
            </a:r>
          </a:p>
          <a:p>
            <a:r>
              <a:rPr lang="en-US" altLang="ko-KR" b="1" dirty="0" err="1" smtClean="0"/>
              <a:t>MainActivity</a:t>
            </a:r>
            <a:r>
              <a:rPr lang="en-US" altLang="ko-KR" b="1" dirty="0" smtClean="0"/>
              <a:t> – 134lines </a:t>
            </a:r>
            <a:r>
              <a:rPr lang="ko-KR" altLang="en-US" b="1" smtClean="0"/>
              <a:t>서혜윰</a:t>
            </a:r>
            <a:r>
              <a:rPr lang="en-US" altLang="ko-KR" b="1" smtClean="0"/>
              <a:t> </a:t>
            </a:r>
            <a:r>
              <a:rPr lang="ko-KR" altLang="en-US" b="1" dirty="0" err="1" smtClean="0"/>
              <a:t>순수코딩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 err="1" smtClean="0"/>
              <a:t>MapPOIItem</a:t>
            </a:r>
            <a:r>
              <a:rPr lang="en-US" altLang="ko-KR" b="1" dirty="0" smtClean="0"/>
              <a:t> – 1lines </a:t>
            </a:r>
            <a:r>
              <a:rPr lang="ko-KR" altLang="en-US" b="1" dirty="0" err="1" smtClean="0"/>
              <a:t>서혜윰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b="1" dirty="0" smtClean="0"/>
              <a:t>Result – 66lines </a:t>
            </a:r>
            <a:r>
              <a:rPr lang="ko-KR" altLang="en-US" b="1" dirty="0" err="1" smtClean="0"/>
              <a:t>김세희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순수코딩</a:t>
            </a:r>
            <a:endParaRPr lang="en-US" altLang="ko-KR" b="1" dirty="0" smtClean="0"/>
          </a:p>
          <a:p>
            <a:r>
              <a:rPr lang="en-US" altLang="ko-KR" b="1" dirty="0" smtClean="0">
                <a:solidFill>
                  <a:schemeClr val="bg1"/>
                </a:solidFill>
              </a:rPr>
              <a:t>----</a:t>
            </a:r>
            <a:r>
              <a:rPr lang="ko-KR" altLang="en-US" b="1" dirty="0" smtClean="0">
                <a:solidFill>
                  <a:schemeClr val="bg1"/>
                </a:solidFill>
              </a:rPr>
              <a:t>여기서부턴 </a:t>
            </a:r>
            <a:r>
              <a:rPr lang="en-US" altLang="ko-KR" b="1" dirty="0" smtClean="0">
                <a:solidFill>
                  <a:schemeClr val="bg1"/>
                </a:solidFill>
              </a:rPr>
              <a:t>xml</a:t>
            </a:r>
            <a:r>
              <a:rPr lang="ko-KR" altLang="en-US" b="1" dirty="0" smtClean="0">
                <a:solidFill>
                  <a:schemeClr val="bg1"/>
                </a:solidFill>
              </a:rPr>
              <a:t>파일</a:t>
            </a:r>
            <a:r>
              <a:rPr lang="en-US" altLang="ko-KR" b="1" dirty="0" smtClean="0">
                <a:solidFill>
                  <a:schemeClr val="bg1"/>
                </a:solidFill>
              </a:rPr>
              <a:t>----</a:t>
            </a:r>
          </a:p>
          <a:p>
            <a:r>
              <a:rPr lang="en-US" altLang="ko-KR" b="1" dirty="0" err="1" smtClean="0"/>
              <a:t>Activity_db</a:t>
            </a:r>
            <a:r>
              <a:rPr lang="en-US" altLang="ko-KR" b="1" dirty="0" smtClean="0"/>
              <a:t> – 98lines </a:t>
            </a:r>
            <a:r>
              <a:rPr lang="ko-KR" altLang="en-US" b="1" dirty="0" smtClean="0"/>
              <a:t>김보경 </a:t>
            </a:r>
            <a:endParaRPr lang="en-US" altLang="ko-KR" b="1" dirty="0" smtClean="0"/>
          </a:p>
          <a:p>
            <a:r>
              <a:rPr lang="en-US" altLang="ko-KR" b="1" dirty="0" err="1" smtClean="0"/>
              <a:t>Activity_first</a:t>
            </a:r>
            <a:r>
              <a:rPr lang="en-US" altLang="ko-KR" b="1" dirty="0" smtClean="0"/>
              <a:t> – 17lines </a:t>
            </a:r>
            <a:r>
              <a:rPr lang="ko-KR" altLang="en-US" b="1" dirty="0" err="1" smtClean="0"/>
              <a:t>김세희</a:t>
            </a:r>
            <a:endParaRPr lang="en-US" altLang="ko-KR" b="1" dirty="0" smtClean="0"/>
          </a:p>
          <a:p>
            <a:r>
              <a:rPr lang="en-US" altLang="ko-KR" b="1" dirty="0" err="1" smtClean="0"/>
              <a:t>Activity_second</a:t>
            </a:r>
            <a:r>
              <a:rPr lang="en-US" altLang="ko-KR" b="1" dirty="0" smtClean="0"/>
              <a:t> – 52lines </a:t>
            </a:r>
            <a:r>
              <a:rPr lang="ko-KR" altLang="en-US" b="1" dirty="0" err="1" smtClean="0"/>
              <a:t>김세희</a:t>
            </a:r>
            <a:endParaRPr lang="en-US" altLang="ko-KR" b="1" dirty="0" smtClean="0"/>
          </a:p>
          <a:p>
            <a:r>
              <a:rPr lang="en-US" altLang="ko-KR" b="1" dirty="0" err="1" smtClean="0"/>
              <a:t>Activity_third</a:t>
            </a:r>
            <a:r>
              <a:rPr lang="en-US" altLang="ko-KR" b="1" dirty="0" smtClean="0"/>
              <a:t> – 355lines </a:t>
            </a:r>
            <a:r>
              <a:rPr lang="ko-KR" altLang="en-US" b="1" dirty="0" smtClean="0"/>
              <a:t>김보경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천아현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 err="1" smtClean="0"/>
              <a:t>Activity_weather</a:t>
            </a:r>
            <a:r>
              <a:rPr lang="en-US" altLang="ko-KR" b="1" dirty="0" smtClean="0"/>
              <a:t> – 89lines </a:t>
            </a:r>
            <a:r>
              <a:rPr lang="ko-KR" altLang="en-US" b="1" dirty="0" smtClean="0"/>
              <a:t>김보경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천아현</a:t>
            </a:r>
            <a:endParaRPr lang="en-US" altLang="ko-KR" b="1" dirty="0" smtClean="0"/>
          </a:p>
          <a:p>
            <a:r>
              <a:rPr lang="en-US" altLang="ko-KR" b="1" dirty="0" err="1" smtClean="0"/>
              <a:t>Activity_main</a:t>
            </a:r>
            <a:r>
              <a:rPr lang="en-US" altLang="ko-KR" b="1" dirty="0" smtClean="0"/>
              <a:t> – 81lines </a:t>
            </a:r>
            <a:r>
              <a:rPr lang="ko-KR" altLang="en-US" b="1" dirty="0" err="1" smtClean="0"/>
              <a:t>서혜윰</a:t>
            </a:r>
            <a:endParaRPr lang="en-US" altLang="ko-KR" b="1" dirty="0" smtClean="0"/>
          </a:p>
          <a:p>
            <a:r>
              <a:rPr lang="en-US" altLang="ko-KR" b="1" dirty="0" err="1" smtClean="0"/>
              <a:t>Activity_result</a:t>
            </a:r>
            <a:r>
              <a:rPr lang="en-US" altLang="ko-KR" b="1" dirty="0" smtClean="0"/>
              <a:t> – 99lines </a:t>
            </a:r>
            <a:r>
              <a:rPr lang="ko-KR" altLang="en-US" b="1" dirty="0" smtClean="0"/>
              <a:t>김보경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천아현</a:t>
            </a:r>
            <a:endParaRPr lang="en-US" altLang="ko-KR" b="1" dirty="0" smtClean="0"/>
          </a:p>
          <a:p>
            <a:r>
              <a:rPr lang="en-US" altLang="ko-KR" b="1" dirty="0" err="1" smtClean="0"/>
              <a:t>AndroidManifest</a:t>
            </a:r>
            <a:r>
              <a:rPr lang="en-US" altLang="ko-KR" b="1" dirty="0" smtClean="0"/>
              <a:t> – 45lines </a:t>
            </a:r>
            <a:r>
              <a:rPr lang="ko-KR" altLang="en-US" b="1" dirty="0" err="1" smtClean="0"/>
              <a:t>천아현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서혜윰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646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1498</Words>
  <Application>Microsoft Office PowerPoint</Application>
  <PresentationFormat>와이드스크린</PresentationFormat>
  <Paragraphs>352</Paragraphs>
  <Slides>32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HY견고딕</vt:lpstr>
      <vt:lpstr>맑은 고딕</vt:lpstr>
      <vt:lpstr>서울한강 장체EB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여행사 설립하기 </dc:title>
  <dc:creator>양 정</dc:creator>
  <cp:lastModifiedBy>user</cp:lastModifiedBy>
  <cp:revision>498</cp:revision>
  <dcterms:created xsi:type="dcterms:W3CDTF">2018-11-06T03:12:28Z</dcterms:created>
  <dcterms:modified xsi:type="dcterms:W3CDTF">2020-12-18T06:20:16Z</dcterms:modified>
</cp:coreProperties>
</file>